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1" r:id="rId2"/>
  </p:sldMasterIdLst>
  <p:notesMasterIdLst>
    <p:notesMasterId r:id="rId54"/>
  </p:notesMasterIdLst>
  <p:sldIdLst>
    <p:sldId id="284" r:id="rId3"/>
    <p:sldId id="257" r:id="rId4"/>
    <p:sldId id="289" r:id="rId5"/>
    <p:sldId id="287" r:id="rId6"/>
    <p:sldId id="290" r:id="rId7"/>
    <p:sldId id="288" r:id="rId8"/>
    <p:sldId id="291" r:id="rId9"/>
    <p:sldId id="306" r:id="rId10"/>
    <p:sldId id="260" r:id="rId11"/>
    <p:sldId id="278" r:id="rId12"/>
    <p:sldId id="307" r:id="rId13"/>
    <p:sldId id="308" r:id="rId14"/>
    <p:sldId id="309" r:id="rId15"/>
    <p:sldId id="310" r:id="rId16"/>
    <p:sldId id="311" r:id="rId17"/>
    <p:sldId id="312" r:id="rId18"/>
    <p:sldId id="294" r:id="rId19"/>
    <p:sldId id="313" r:id="rId20"/>
    <p:sldId id="314" r:id="rId21"/>
    <p:sldId id="262" r:id="rId22"/>
    <p:sldId id="315" r:id="rId23"/>
    <p:sldId id="316" r:id="rId24"/>
    <p:sldId id="317" r:id="rId25"/>
    <p:sldId id="318" r:id="rId26"/>
    <p:sldId id="320" r:id="rId27"/>
    <p:sldId id="321" r:id="rId28"/>
    <p:sldId id="322" r:id="rId29"/>
    <p:sldId id="319" r:id="rId30"/>
    <p:sldId id="323" r:id="rId31"/>
    <p:sldId id="324" r:id="rId32"/>
    <p:sldId id="325" r:id="rId33"/>
    <p:sldId id="326" r:id="rId34"/>
    <p:sldId id="327" r:id="rId35"/>
    <p:sldId id="328" r:id="rId36"/>
    <p:sldId id="330" r:id="rId37"/>
    <p:sldId id="331" r:id="rId38"/>
    <p:sldId id="332" r:id="rId39"/>
    <p:sldId id="333" r:id="rId40"/>
    <p:sldId id="334" r:id="rId41"/>
    <p:sldId id="335" r:id="rId42"/>
    <p:sldId id="336" r:id="rId43"/>
    <p:sldId id="337" r:id="rId44"/>
    <p:sldId id="338" r:id="rId45"/>
    <p:sldId id="339" r:id="rId46"/>
    <p:sldId id="340" r:id="rId47"/>
    <p:sldId id="341" r:id="rId48"/>
    <p:sldId id="342" r:id="rId49"/>
    <p:sldId id="343" r:id="rId50"/>
    <p:sldId id="344" r:id="rId51"/>
    <p:sldId id="345" r:id="rId52"/>
    <p:sldId id="277"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A6F6DE5-EE27-44E2-AE25-D38A6BF0BA55}">
          <p14:sldIdLst>
            <p14:sldId id="284"/>
            <p14:sldId id="257"/>
            <p14:sldId id="289"/>
            <p14:sldId id="287"/>
            <p14:sldId id="290"/>
            <p14:sldId id="288"/>
            <p14:sldId id="291"/>
            <p14:sldId id="306"/>
            <p14:sldId id="260"/>
            <p14:sldId id="278"/>
            <p14:sldId id="307"/>
            <p14:sldId id="308"/>
            <p14:sldId id="309"/>
            <p14:sldId id="310"/>
            <p14:sldId id="311"/>
            <p14:sldId id="312"/>
            <p14:sldId id="294"/>
            <p14:sldId id="313"/>
            <p14:sldId id="314"/>
            <p14:sldId id="262"/>
            <p14:sldId id="315"/>
            <p14:sldId id="316"/>
            <p14:sldId id="317"/>
            <p14:sldId id="318"/>
            <p14:sldId id="320"/>
            <p14:sldId id="321"/>
            <p14:sldId id="322"/>
            <p14:sldId id="319"/>
            <p14:sldId id="323"/>
            <p14:sldId id="324"/>
            <p14:sldId id="325"/>
            <p14:sldId id="326"/>
            <p14:sldId id="327"/>
            <p14:sldId id="328"/>
            <p14:sldId id="330"/>
            <p14:sldId id="331"/>
            <p14:sldId id="332"/>
            <p14:sldId id="333"/>
            <p14:sldId id="334"/>
            <p14:sldId id="335"/>
            <p14:sldId id="336"/>
            <p14:sldId id="337"/>
            <p14:sldId id="338"/>
            <p14:sldId id="339"/>
            <p14:sldId id="340"/>
            <p14:sldId id="341"/>
            <p14:sldId id="342"/>
            <p14:sldId id="343"/>
            <p14:sldId id="344"/>
            <p14:sldId id="345"/>
            <p14:sldId id="277"/>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gafxS10NIJQ1sZlQpj3cBBXE+6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a:latin typeface="Times New Roman" panose="02020603050405020304" pitchFamily="18" charset="0"/>
                <a:cs typeface="Times New Roman" panose="02020603050405020304" pitchFamily="18" charset="0"/>
              </a:defRPr>
            </a:lvl1pPr>
          </a:lstStyle>
          <a:p>
            <a:pPr algn="r">
              <a:buSzPts val="1200"/>
            </a:pPr>
            <a:fld id="{00000000-1234-1234-1234-123412341234}" type="slidenum">
              <a:rPr lang="en-US" sz="1200" smtClean="0">
                <a:solidFill>
                  <a:schemeClr val="dk1"/>
                </a:solidFill>
                <a:ea typeface="Calibri"/>
                <a:sym typeface="Calibri"/>
              </a:rPr>
              <a:pPr algn="r">
                <a:buSzPts val="1200"/>
              </a:pPr>
              <a:t>‹#›</a:t>
            </a:fld>
            <a:endParaRPr lang="en-US" sz="1200" dirty="0">
              <a:solidFill>
                <a:schemeClr val="dk1"/>
              </a:solidFill>
              <a:ea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BEE6C-62B2-C545-E31E-F4DEEB789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AF816E-AEFD-FC2E-3AE6-9AA88E48A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2DAB0-19B4-00CB-511A-DAFBBFDB5B03}"/>
              </a:ext>
            </a:extLst>
          </p:cNvPr>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0C9D4D7-AC58-75E6-1D7F-9DC683059BE9}"/>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ea typeface="Calibri"/>
                <a:sym typeface="Calibri"/>
              </a:rPr>
              <a:t>11</a:t>
            </a:fld>
            <a:endParaRPr lang="en-US" sz="1200" b="0" i="0" u="none" strike="noStrike" cap="none" dirty="0">
              <a:solidFill>
                <a:schemeClr val="dk1"/>
              </a:solidFill>
              <a:ea typeface="Calibri"/>
              <a:sym typeface="Calibri"/>
            </a:endParaRPr>
          </a:p>
        </p:txBody>
      </p:sp>
    </p:spTree>
    <p:extLst>
      <p:ext uri="{BB962C8B-B14F-4D97-AF65-F5344CB8AC3E}">
        <p14:creationId xmlns:p14="http://schemas.microsoft.com/office/powerpoint/2010/main" val="4006539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49E10-CDF6-9393-E6B2-1DD2F3ECD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CD9CC-13E4-3833-C9D9-B05522DB24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58036-0B57-F2FC-E6BB-4EC456BA1987}"/>
              </a:ext>
            </a:extLst>
          </p:cNvPr>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96A40DA-2971-B8F7-F279-C8CE764EF77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ea typeface="Calibri"/>
                <a:sym typeface="Calibri"/>
              </a:rPr>
              <a:t>12</a:t>
            </a:fld>
            <a:endParaRPr lang="en-US" sz="1200" b="0" i="0" u="none" strike="noStrike" cap="none" dirty="0">
              <a:solidFill>
                <a:schemeClr val="dk1"/>
              </a:solidFill>
              <a:ea typeface="Calibri"/>
              <a:sym typeface="Calibri"/>
            </a:endParaRPr>
          </a:p>
        </p:txBody>
      </p:sp>
    </p:spTree>
    <p:extLst>
      <p:ext uri="{BB962C8B-B14F-4D97-AF65-F5344CB8AC3E}">
        <p14:creationId xmlns:p14="http://schemas.microsoft.com/office/powerpoint/2010/main" val="888519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8453-E621-4120-A076-AB8D03478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DF596-09F4-DA6D-95CD-085810397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EBEED-B60A-6089-70A4-4A37281E904E}"/>
              </a:ext>
            </a:extLst>
          </p:cNvPr>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1AADFF2-76D4-E3F5-89C0-0D59D5CD63A8}"/>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ea typeface="Calibri"/>
                <a:sym typeface="Calibri"/>
              </a:rPr>
              <a:t>13</a:t>
            </a:fld>
            <a:endParaRPr lang="en-US" sz="1200" b="0" i="0" u="none" strike="noStrike" cap="none" dirty="0">
              <a:solidFill>
                <a:schemeClr val="dk1"/>
              </a:solidFill>
              <a:ea typeface="Calibri"/>
              <a:sym typeface="Calibri"/>
            </a:endParaRPr>
          </a:p>
        </p:txBody>
      </p:sp>
    </p:spTree>
    <p:extLst>
      <p:ext uri="{BB962C8B-B14F-4D97-AF65-F5344CB8AC3E}">
        <p14:creationId xmlns:p14="http://schemas.microsoft.com/office/powerpoint/2010/main" val="522141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B27C9-F0FC-97BB-6CC9-CC2585872D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5FE90-949D-A0CC-7CE6-92FC2BD73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13091-0EA0-3490-DB75-0F51FA56FDB3}"/>
              </a:ext>
            </a:extLst>
          </p:cNvPr>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BF66AF1-D382-8479-1069-45F766C64484}"/>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ea typeface="Calibri"/>
                <a:sym typeface="Calibri"/>
              </a:rPr>
              <a:t>14</a:t>
            </a:fld>
            <a:endParaRPr lang="en-US" sz="1200" b="0" i="0" u="none" strike="noStrike" cap="none" dirty="0">
              <a:solidFill>
                <a:schemeClr val="dk1"/>
              </a:solidFill>
              <a:ea typeface="Calibri"/>
              <a:sym typeface="Calibri"/>
            </a:endParaRPr>
          </a:p>
        </p:txBody>
      </p:sp>
    </p:spTree>
    <p:extLst>
      <p:ext uri="{BB962C8B-B14F-4D97-AF65-F5344CB8AC3E}">
        <p14:creationId xmlns:p14="http://schemas.microsoft.com/office/powerpoint/2010/main" val="3818462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219EF-AE74-6854-7B69-CE536FB21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3CBC08-A398-77DB-7767-CD6F0E22F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67630-97F4-B401-39F4-5E15DE296EEB}"/>
              </a:ext>
            </a:extLst>
          </p:cNvPr>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F53DC95-0093-9A95-1A38-BFD7DC09141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ea typeface="Calibri"/>
                <a:sym typeface="Calibri"/>
              </a:rPr>
              <a:t>15</a:t>
            </a:fld>
            <a:endParaRPr lang="en-US" sz="1200" b="0" i="0" u="none" strike="noStrike" cap="none" dirty="0">
              <a:solidFill>
                <a:schemeClr val="dk1"/>
              </a:solidFill>
              <a:ea typeface="Calibri"/>
              <a:sym typeface="Calibri"/>
            </a:endParaRPr>
          </a:p>
        </p:txBody>
      </p:sp>
    </p:spTree>
    <p:extLst>
      <p:ext uri="{BB962C8B-B14F-4D97-AF65-F5344CB8AC3E}">
        <p14:creationId xmlns:p14="http://schemas.microsoft.com/office/powerpoint/2010/main" val="272023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CBE34-2CDF-03C2-85D5-C676756F7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7E5F5-D73F-80B7-2688-422855D35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F22E0-0F6A-FC1F-E41B-B317FF1D72D1}"/>
              </a:ext>
            </a:extLst>
          </p:cNvPr>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0B11CAC-00F6-D4D4-1A40-451C80405FAE}"/>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ea typeface="Calibri"/>
                <a:sym typeface="Calibri"/>
              </a:rPr>
              <a:t>16</a:t>
            </a:fld>
            <a:endParaRPr lang="en-US" sz="1200" b="0" i="0" u="none" strike="noStrike" cap="none" dirty="0">
              <a:solidFill>
                <a:schemeClr val="dk1"/>
              </a:solidFill>
              <a:ea typeface="Calibri"/>
              <a:sym typeface="Calibri"/>
            </a:endParaRPr>
          </a:p>
        </p:txBody>
      </p:sp>
    </p:spTree>
    <p:extLst>
      <p:ext uri="{BB962C8B-B14F-4D97-AF65-F5344CB8AC3E}">
        <p14:creationId xmlns:p14="http://schemas.microsoft.com/office/powerpoint/2010/main" val="1170280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DB7C3-2FEB-7D47-2D51-FA048CCD3C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2E93D-D751-51CD-E932-494FADF77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57B20-2240-4131-DF42-B0E1EF6C3A5A}"/>
              </a:ext>
            </a:extLst>
          </p:cNvPr>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B47B6D1-BA1E-2A25-E6D7-6F152F2B75B6}"/>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ea typeface="Calibri"/>
                <a:sym typeface="Calibri"/>
              </a:rPr>
              <a:t>17</a:t>
            </a:fld>
            <a:endParaRPr lang="en-US" sz="1200" b="0" i="0" u="none" strike="noStrike" cap="none" dirty="0">
              <a:solidFill>
                <a:schemeClr val="dk1"/>
              </a:solidFill>
              <a:ea typeface="Calibri"/>
              <a:sym typeface="Calibri"/>
            </a:endParaRPr>
          </a:p>
        </p:txBody>
      </p:sp>
    </p:spTree>
    <p:extLst>
      <p:ext uri="{BB962C8B-B14F-4D97-AF65-F5344CB8AC3E}">
        <p14:creationId xmlns:p14="http://schemas.microsoft.com/office/powerpoint/2010/main" val="190855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E676D-F47E-AD39-C470-870784B395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A66BB-161A-346F-88BF-9BD8BE9424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F76BE-D80E-A377-6ECE-03AA978C82D9}"/>
              </a:ext>
            </a:extLst>
          </p:cNvPr>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B9C8273-6545-6A2A-4399-ED9C6FEC9D06}"/>
              </a:ext>
            </a:extLst>
          </p:cNvPr>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3236109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55AD2985-C4FF-30C1-03A9-D7F5E4FA89E2}"/>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75350B4C-DD44-EB9B-2046-D2F7953C1C1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CA47844F-1429-DCDA-BB31-896845C470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581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4B6C0728-CFA4-F392-CC82-A55B2FAAF233}"/>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6D2B4EE8-5AE5-20B2-6D26-C265117F6D8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D5EC4914-04CE-0614-8C7A-1D1567A830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358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9CAD319A-E004-2C17-316B-4DE8CC083797}"/>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33BC6C5F-DA49-3360-DD30-A9CB5FEA7A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07F71AF2-F55B-764E-57E6-1006F391E2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3679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7930E-D8CF-1B56-82D2-CA4B3C35E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7FAA3C-FDEE-F925-F25A-3580B0C685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B80849-9FB3-947D-FFFC-1354238684C7}"/>
              </a:ext>
            </a:extLst>
          </p:cNvPr>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4386B49-18DE-8941-11F8-FA04CEA8DFAE}"/>
              </a:ext>
            </a:extLst>
          </p:cNvPr>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1874455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1DF584FB-E040-84B8-54A3-3ACD5D5333BA}"/>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CDC85C1F-0C0C-D71E-2381-DA6E345FB14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ECDD25AB-399D-681D-0D20-066C9576E3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040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A2E472D3-D839-0427-F65A-1C11D6A6E051}"/>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C3C050FB-6C12-43A5-49F3-060E2588904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CA5BAD4F-36EA-E18D-ECA0-78B1888020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4476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1744AB67-BC22-ED43-1698-801D785B5395}"/>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D71AB5F7-0108-EF36-B50B-6B96972A524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A57CE3E6-876C-FBC8-D21D-42C9111B4A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7489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F54A2D48-4E05-D06E-C6F1-CB9F3D394345}"/>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7BA0C987-6557-D0B6-4D49-E34B8407E95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CB9EC372-D69A-9E8B-4353-EB772E7FB1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259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E0AFC942-9614-7B6D-D35F-F952C48DB51C}"/>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23B73CCC-B94E-0A07-8FEA-3E990790656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9C6D6677-3D4A-0866-2C83-8CA46BACAA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4428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84B5FCBD-DBA2-AA83-0F61-33749915C632}"/>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345069F3-04E6-31F3-03C9-0FD2A6C8B74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69291B2B-77B8-6E91-CB9A-F5BE76620D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4792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7C385D77-BD51-7785-585C-70C2212663F0}"/>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8BD19EBF-546A-CB9D-9732-34D4C7B4825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8010711E-7591-A774-3918-C8F6534EC6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899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E3B87-90EB-043E-2C3F-AE395617B2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430A0-3544-C6AA-47C5-FDB0223BB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D3D072-F519-EE7D-5FAE-4536403985A9}"/>
              </a:ext>
            </a:extLst>
          </p:cNvPr>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AED62D4-0B9E-BE1F-041C-9557F144FA46}"/>
              </a:ext>
            </a:extLst>
          </p:cNvPr>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545897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6716ECB-65B6-49EE-0197-5979FF792912}"/>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617AB8F9-E210-FE26-A9D9-2A1BA9A4855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3A752C8D-D199-20FE-8390-F612FA8C5F9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700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E12372BF-9895-E062-ADB1-F9108CCF6CCB}"/>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3292DF81-551B-3CCD-D3CA-07A592712C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C6492BC4-A472-CD64-EB75-C994E119AC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144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1DCD1A1C-00B1-FC16-633F-3DCE2DD06993}"/>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AC0BA4B1-8539-BA42-2E6C-531DA324BCF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5D9F2416-A06E-1D9E-68C4-23A0EDE6DE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707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6F608736-3054-BE2B-E668-8FB329EEE2B5}"/>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69CA6569-9BF0-D826-0AEF-74A2AC04D40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E3AEBFFF-7EF9-1BDF-2F9E-5D382B1CF2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1038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87E73A82-15EF-7E52-291E-27E63EAF6A41}"/>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B5445237-CC6B-FBE3-76EF-CAD7205CCA5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205884A0-B8F0-0469-D0D2-6E3B46092D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201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5A4483DF-98CE-AABE-ADC3-E85D8C7C014C}"/>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23140457-93B7-38D9-ECB1-E58EEDE5361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45A54FFF-7717-2594-74CA-83D9365E0C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4833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5A40EFC-EB52-8C0B-0B9E-0604D63E9967}"/>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B8F1E72B-3042-C672-66E8-2B4A6E279F9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4D548E93-EBF4-4F4E-DDDC-DB1691FEBD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5429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E7CBF0B5-C384-7942-1B9B-AE3EFB180282}"/>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88885ECF-D1E8-8B56-FA9B-FCE2FB8E93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3437A406-3784-8A96-A7BD-C2DDAAF946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564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B3D5E92B-0488-BC0C-F1F0-3A538CEC4D3A}"/>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B256E071-9EA4-6F5C-27C3-05E66D51A8A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D9A80895-3F84-731F-088E-34F52E777A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1229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DF5C8CC2-FA88-AC4E-BD85-2948E0D14C4C}"/>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6D449FA4-5B0D-886F-635E-44D5F6E67B0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2201E83B-9D65-ED1E-8326-2E2718A981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03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a:extLst>
            <a:ext uri="{FF2B5EF4-FFF2-40B4-BE49-F238E27FC236}">
              <a16:creationId xmlns:a16="http://schemas.microsoft.com/office/drawing/2014/main" id="{238FD25E-D56E-3DB8-15C1-EFC951E8B135}"/>
            </a:ext>
          </a:extLst>
        </p:cNvPr>
        <p:cNvGrpSpPr/>
        <p:nvPr/>
      </p:nvGrpSpPr>
      <p:grpSpPr>
        <a:xfrm>
          <a:off x="0" y="0"/>
          <a:ext cx="0" cy="0"/>
          <a:chOff x="0" y="0"/>
          <a:chExt cx="0" cy="0"/>
        </a:xfrm>
      </p:grpSpPr>
      <p:sp>
        <p:nvSpPr>
          <p:cNvPr id="116" name="Google Shape;116;p22:notes">
            <a:extLst>
              <a:ext uri="{FF2B5EF4-FFF2-40B4-BE49-F238E27FC236}">
                <a16:creationId xmlns:a16="http://schemas.microsoft.com/office/drawing/2014/main" id="{1D7A86A1-4BE4-96CB-02DB-4D1E8BEBE67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17" name="Google Shape;117;p22:notes">
            <a:extLst>
              <a:ext uri="{FF2B5EF4-FFF2-40B4-BE49-F238E27FC236}">
                <a16:creationId xmlns:a16="http://schemas.microsoft.com/office/drawing/2014/main" id="{E1E1A577-3893-5552-4A94-84568D8B20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5094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5EACC838-C58C-9187-0B60-B1F10937711D}"/>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6BA921F9-8DD7-D497-79D5-0CFAB67B479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ABF30985-E343-86EB-A29E-2556D45616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531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67E99E63-8739-FA83-2CB9-038429668C8F}"/>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4EA8E583-E732-4100-1FDF-3EF7C04E282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9BA0218C-7AF5-B648-E1EC-EF6CD2B01F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966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89DAE60-21AF-17DF-C9D4-3D25F363432C}"/>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DB56ED7F-5BD7-6710-D4EB-2E0AFC4DE33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2EA68E34-17A6-46C2-6E90-DC55BCECD6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8944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913C4655-7F84-9653-FAAC-FE1E9E9AB4C7}"/>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D40ABF5F-E137-BF2B-532C-06A7FAC532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FDC13645-4B67-69F1-7962-84964DCBA7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639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39DB0BA3-8EB2-DA9D-546F-82E8ED22F278}"/>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C50C588A-8363-B00C-EFD7-DB28FCE2FE3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AFCD583D-1547-6801-769B-CB4E1C3863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6089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DDBC577E-D67B-CB75-0EE0-A3E4328B3B11}"/>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6B520D6F-E60A-AB52-37F8-8CBB518C4D5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26955B57-5A9C-5422-8985-86B06D5337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8632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CEFB5564-7BCE-D2E2-597E-B9931A36B3D8}"/>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0AC1EFD3-CDAE-6039-E0EF-CB765D2DF21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6C1B669A-E62B-BFD3-5434-86BE9BE08B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664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433A61F1-BEC6-0C9B-E10B-D101C724C855}"/>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3CB212C4-BD0C-0404-FE58-6EBAFA847A2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3B2BF308-BDA4-6E58-A866-A8729ADF262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6226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6303891-4273-A043-CB4A-9C701EBA1B1E}"/>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043F9B90-0F82-1990-8AA8-E2B3D236CF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48BD9165-D563-7DF0-D707-3B82AB40C3B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236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C5B404E-6F90-8E29-0F82-21F639231CA2}"/>
            </a:ext>
          </a:extLst>
        </p:cNvPr>
        <p:cNvGrpSpPr/>
        <p:nvPr/>
      </p:nvGrpSpPr>
      <p:grpSpPr>
        <a:xfrm>
          <a:off x="0" y="0"/>
          <a:ext cx="0" cy="0"/>
          <a:chOff x="0" y="0"/>
          <a:chExt cx="0" cy="0"/>
        </a:xfrm>
      </p:grpSpPr>
      <p:sp>
        <p:nvSpPr>
          <p:cNvPr id="152" name="Google Shape;152;p26:notes">
            <a:extLst>
              <a:ext uri="{FF2B5EF4-FFF2-40B4-BE49-F238E27FC236}">
                <a16:creationId xmlns:a16="http://schemas.microsoft.com/office/drawing/2014/main" id="{499E452D-2A8F-D0DA-59E7-D366D465AB6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53" name="Google Shape;153;p26:notes">
            <a:extLst>
              <a:ext uri="{FF2B5EF4-FFF2-40B4-BE49-F238E27FC236}">
                <a16:creationId xmlns:a16="http://schemas.microsoft.com/office/drawing/2014/main" id="{260A5519-9FCB-9B59-D81E-C0F4B7AB66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099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a:extLst>
            <a:ext uri="{FF2B5EF4-FFF2-40B4-BE49-F238E27FC236}">
              <a16:creationId xmlns:a16="http://schemas.microsoft.com/office/drawing/2014/main" id="{AD88B79F-496C-85B3-53EE-400F70A186EF}"/>
            </a:ext>
          </a:extLst>
        </p:cNvPr>
        <p:cNvGrpSpPr/>
        <p:nvPr/>
      </p:nvGrpSpPr>
      <p:grpSpPr>
        <a:xfrm>
          <a:off x="0" y="0"/>
          <a:ext cx="0" cy="0"/>
          <a:chOff x="0" y="0"/>
          <a:chExt cx="0" cy="0"/>
        </a:xfrm>
      </p:grpSpPr>
      <p:sp>
        <p:nvSpPr>
          <p:cNvPr id="116" name="Google Shape;116;p22:notes">
            <a:extLst>
              <a:ext uri="{FF2B5EF4-FFF2-40B4-BE49-F238E27FC236}">
                <a16:creationId xmlns:a16="http://schemas.microsoft.com/office/drawing/2014/main" id="{DD1F5A83-708A-2E15-25DB-CBD779158AA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17" name="Google Shape;117;p22:notes">
            <a:extLst>
              <a:ext uri="{FF2B5EF4-FFF2-40B4-BE49-F238E27FC236}">
                <a16:creationId xmlns:a16="http://schemas.microsoft.com/office/drawing/2014/main" id="{7E5727DC-E16E-DBD0-20F7-25F4817633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9440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
        <p:nvSpPr>
          <p:cNvPr id="280" name="Google Shape;28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ea typeface="Calibri"/>
                <a:sym typeface="Calibri"/>
              </a:rPr>
              <a:pPr algn="r">
                <a:buSzPts val="1200"/>
              </a:pPr>
              <a:t>6</a:t>
            </a:fld>
            <a:endParaRPr lang="en-US" sz="1200" dirty="0">
              <a:solidFill>
                <a:schemeClr val="dk1"/>
              </a:solidFill>
              <a:ea typeface="Calibri"/>
              <a:sym typeface="Calibri"/>
            </a:endParaRPr>
          </a:p>
        </p:txBody>
      </p:sp>
    </p:spTree>
    <p:extLst>
      <p:ext uri="{BB962C8B-B14F-4D97-AF65-F5344CB8AC3E}">
        <p14:creationId xmlns:p14="http://schemas.microsoft.com/office/powerpoint/2010/main" val="3076847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B6815-7DBD-E857-6F34-B12B9C8C24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95FD5-CB4C-36E4-2E8D-549E014C3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211671-BB9D-B2AB-D8DF-2FEB71D6F815}"/>
              </a:ext>
            </a:extLst>
          </p:cNvPr>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9D88512-6E4D-8E2A-093C-6B934021E709}"/>
              </a:ext>
            </a:extLst>
          </p:cNvPr>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3181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34" name="Google Shape;13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ea typeface="Calibri"/>
                <a:sym typeface="Calibri"/>
              </a:rPr>
              <a:t>10</a:t>
            </a:fld>
            <a:endParaRPr lang="en-US" sz="1200" b="0" i="0" u="none" strike="noStrike" cap="none" dirty="0">
              <a:solidFill>
                <a:schemeClr val="dk1"/>
              </a:solidFill>
              <a:ea typeface="Calibri"/>
              <a:sym typeface="Calibri"/>
            </a:endParaRPr>
          </a:p>
        </p:txBody>
      </p:sp>
    </p:spTree>
    <p:extLst>
      <p:ext uri="{BB962C8B-B14F-4D97-AF65-F5344CB8AC3E}">
        <p14:creationId xmlns:p14="http://schemas.microsoft.com/office/powerpoint/2010/main" val="3265244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spTree>
      <p:nvGrpSpPr>
        <p:cNvPr id="1" name="Shape 15"/>
        <p:cNvGrpSpPr/>
        <p:nvPr/>
      </p:nvGrpSpPr>
      <p:grpSpPr>
        <a:xfrm>
          <a:off x="0" y="0"/>
          <a:ext cx="0" cy="0"/>
          <a:chOff x="0" y="0"/>
          <a:chExt cx="0" cy="0"/>
        </a:xfrm>
      </p:grpSpPr>
      <p:sp>
        <p:nvSpPr>
          <p:cNvPr id="16" name="Google Shape;16;p10"/>
          <p:cNvSpPr>
            <a:spLocks noGrp="1"/>
          </p:cNvSpPr>
          <p:nvPr>
            <p:ph type="pic" idx="2"/>
          </p:nvPr>
        </p:nvSpPr>
        <p:spPr>
          <a:xfrm>
            <a:off x="1" y="0"/>
            <a:ext cx="5921831" cy="6858000"/>
          </a:xfrm>
          <a:prstGeom prst="roundRect">
            <a:avLst>
              <a:gd name="adj" fmla="val 0"/>
            </a:avLst>
          </a:prstGeom>
          <a:solidFill>
            <a:srgbClr val="F2F2F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3" name="Google Shape;83;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4" name="Google Shape;8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85" name="Google Shape;8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86" name="Google Shape;8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75000"/>
            </a:srgbClr>
          </a:solidFill>
          <a:ln/>
        </p:spPr>
      </p:sp>
    </p:spTree>
    <p:extLst>
      <p:ext uri="{BB962C8B-B14F-4D97-AF65-F5344CB8AC3E}">
        <p14:creationId xmlns:p14="http://schemas.microsoft.com/office/powerpoint/2010/main" val="1407753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spTree>
      <p:nvGrpSpPr>
        <p:cNvPr id="1" name="Shape 93"/>
        <p:cNvGrpSpPr/>
        <p:nvPr/>
      </p:nvGrpSpPr>
      <p:grpSpPr>
        <a:xfrm>
          <a:off x="0" y="0"/>
          <a:ext cx="0" cy="0"/>
          <a:chOff x="0" y="0"/>
          <a:chExt cx="0" cy="0"/>
        </a:xfrm>
      </p:grpSpPr>
      <p:sp>
        <p:nvSpPr>
          <p:cNvPr id="94" name="Google Shape;94;p42"/>
          <p:cNvSpPr>
            <a:spLocks noGrp="1"/>
          </p:cNvSpPr>
          <p:nvPr>
            <p:ph type="pic" idx="2"/>
          </p:nvPr>
        </p:nvSpPr>
        <p:spPr>
          <a:xfrm>
            <a:off x="1" y="0"/>
            <a:ext cx="5921831" cy="6858000"/>
          </a:xfrm>
          <a:prstGeom prst="roundRect">
            <a:avLst>
              <a:gd name="adj" fmla="val 0"/>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pic>
        <p:nvPicPr>
          <p:cNvPr id="18" name="Google Shape;18;p11"/>
          <p:cNvPicPr preferRelativeResize="0"/>
          <p:nvPr/>
        </p:nvPicPr>
        <p:blipFill rotWithShape="1">
          <a:blip r:embed="rId2">
            <a:alphaModFix/>
          </a:blip>
          <a:srcRect l="715"/>
          <a:stretch/>
        </p:blipFill>
        <p:spPr>
          <a:xfrm>
            <a:off x="-11918" y="0"/>
            <a:ext cx="12203918" cy="6858000"/>
          </a:xfrm>
          <a:prstGeom prst="rect">
            <a:avLst/>
          </a:prstGeom>
          <a:noFill/>
          <a:ln>
            <a:noFill/>
          </a:ln>
        </p:spPr>
      </p:pic>
      <p:sp>
        <p:nvSpPr>
          <p:cNvPr id="19" name="Google Shape;19;p11"/>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FFF00"/>
              </a:buClr>
              <a:buSzPts val="3600"/>
              <a:buFont typeface="Arial"/>
              <a:buNone/>
              <a:defRPr sz="3600" b="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0" name="Google Shape;20;p11"/>
          <p:cNvSpPr txBox="1">
            <a:spLocks noGrp="1"/>
          </p:cNvSpPr>
          <p:nvPr>
            <p:ph type="body" idx="1"/>
          </p:nvPr>
        </p:nvSpPr>
        <p:spPr>
          <a:xfrm>
            <a:off x="444500" y="1041400"/>
            <a:ext cx="11747500" cy="53975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21" name="Google Shape;21;p11" descr="https://i.pinimg.com/564x/17/f6/8e/17f68e401b36b8b87346557940a40970.jpg"/>
          <p:cNvPicPr preferRelativeResize="0"/>
          <p:nvPr/>
        </p:nvPicPr>
        <p:blipFill rotWithShape="1">
          <a:blip r:embed="rId3">
            <a:alphaModFix/>
          </a:blip>
          <a:srcRect t="5455" b="6314"/>
          <a:stretch/>
        </p:blipFill>
        <p:spPr>
          <a:xfrm>
            <a:off x="10997265" y="5419725"/>
            <a:ext cx="1194735" cy="1054100"/>
          </a:xfrm>
          <a:prstGeom prst="rect">
            <a:avLst/>
          </a:prstGeom>
          <a:noFill/>
          <a:ln>
            <a:noFill/>
          </a:ln>
        </p:spPr>
      </p:pic>
      <p:sp>
        <p:nvSpPr>
          <p:cNvPr id="22" name="Google Shape;22;p11"/>
          <p:cNvSpPr txBox="1">
            <a:spLocks noGrp="1"/>
          </p:cNvSpPr>
          <p:nvPr>
            <p:ph type="sldNum" idx="12"/>
          </p:nvPr>
        </p:nvSpPr>
        <p:spPr>
          <a:xfrm>
            <a:off x="11360448" y="6159500"/>
            <a:ext cx="476847" cy="2413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1" i="0" u="none" strike="noStrike" cap="none">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L="0" marR="0" lvl="1" indent="0" algn="ctr">
              <a:lnSpc>
                <a:spcPct val="100000"/>
              </a:lnSpc>
              <a:spcBef>
                <a:spcPts val="0"/>
              </a:spcBef>
              <a:spcAft>
                <a:spcPts val="0"/>
              </a:spcAft>
              <a:buClr>
                <a:srgbClr val="000000"/>
              </a:buClr>
              <a:buSzPts val="1600"/>
              <a:buFont typeface="Arial"/>
              <a:buNone/>
              <a:defRPr sz="1600" b="1" i="0" u="none" strike="noStrike" cap="none">
                <a:solidFill>
                  <a:srgbClr val="FFFF00"/>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600"/>
              <a:buFont typeface="Arial"/>
              <a:buNone/>
              <a:defRPr sz="1600" b="1" i="0" u="none" strike="noStrike" cap="none">
                <a:solidFill>
                  <a:srgbClr val="FFFF00"/>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600"/>
              <a:buFont typeface="Arial"/>
              <a:buNone/>
              <a:defRPr sz="1600" b="1" i="0" u="none" strike="noStrike" cap="none">
                <a:solidFill>
                  <a:srgbClr val="FFFF00"/>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600"/>
              <a:buFont typeface="Arial"/>
              <a:buNone/>
              <a:defRPr sz="1600" b="1" i="0" u="none" strike="noStrike" cap="none">
                <a:solidFill>
                  <a:srgbClr val="FFFF00"/>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600"/>
              <a:buFont typeface="Arial"/>
              <a:buNone/>
              <a:defRPr sz="1600" b="1" i="0" u="none" strike="noStrike" cap="none">
                <a:solidFill>
                  <a:srgbClr val="FFFF00"/>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600"/>
              <a:buFont typeface="Arial"/>
              <a:buNone/>
              <a:defRPr sz="1600" b="1" i="0" u="none" strike="noStrike" cap="none">
                <a:solidFill>
                  <a:srgbClr val="FFFF00"/>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600"/>
              <a:buFont typeface="Arial"/>
              <a:buNone/>
              <a:defRPr sz="1600" b="1" i="0" u="none" strike="noStrike" cap="none">
                <a:solidFill>
                  <a:srgbClr val="FFFF00"/>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600"/>
              <a:buFont typeface="Arial"/>
              <a:buNone/>
              <a:defRPr sz="1600" b="1" i="0" u="none" strike="noStrike" cap="none">
                <a:solidFill>
                  <a:srgbClr val="FFFF00"/>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 name="Google Shape;25;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imes New Roman" panose="02020603050405020304" pitchFamily="18" charset="0"/>
                <a:cs typeface="Times New Roman" panose="02020603050405020304" pitchFamily="18" charset="0"/>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26" name="Google Shape;2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7" name="Google Shape;2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8" name="Google Shape;2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9" name="Google Shape;29;p12"/>
          <p:cNvPicPr preferRelativeResize="0"/>
          <p:nvPr/>
        </p:nvPicPr>
        <p:blipFill rotWithShape="1">
          <a:blip r:embed="rId2">
            <a:alphaModFix/>
          </a:blip>
          <a:srcRect/>
          <a:stretch/>
        </p:blipFill>
        <p:spPr>
          <a:xfrm>
            <a:off x="-100037" y="0"/>
            <a:ext cx="12292037"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latin typeface="Times New Roman" panose="02020603050405020304" pitchFamily="18" charset="0"/>
                <a:cs typeface="Times New Roman" panose="02020603050405020304" pitchFamily="18" charset="0"/>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dirty="0"/>
          </a:p>
        </p:txBody>
      </p:sp>
      <p:sp>
        <p:nvSpPr>
          <p:cNvPr id="33" name="Google Shape;3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34" name="Google Shape;3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35" name="Google Shape;3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9" name="Google Shape;39;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0" name="Google Shape;4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41" name="Google Shape;4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42" name="Google Shape;4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5" name="Google Shape;45;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atin typeface="Times New Roman" panose="02020603050405020304" pitchFamily="18" charset="0"/>
                <a:cs typeface="Times New Roman" panose="02020603050405020304" pitchFamily="18" charset="0"/>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dirty="0"/>
          </a:p>
        </p:txBody>
      </p:sp>
      <p:sp>
        <p:nvSpPr>
          <p:cNvPr id="46" name="Google Shape;46;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7" name="Google Shape;47;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atin typeface="Times New Roman" panose="02020603050405020304" pitchFamily="18" charset="0"/>
                <a:cs typeface="Times New Roman" panose="02020603050405020304" pitchFamily="18" charset="0"/>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dirty="0"/>
          </a:p>
        </p:txBody>
      </p:sp>
      <p:sp>
        <p:nvSpPr>
          <p:cNvPr id="48" name="Google Shape;48;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9" name="Google Shape;4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50" name="Google Shape;5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51" name="Google Shape;5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3" name="Google Shape;63;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atin typeface="Times New Roman" panose="02020603050405020304" pitchFamily="18" charset="0"/>
                <a:cs typeface="Times New Roman" panose="02020603050405020304" pitchFamily="18" charset="0"/>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dirty="0"/>
          </a:p>
        </p:txBody>
      </p:sp>
      <p:sp>
        <p:nvSpPr>
          <p:cNvPr id="64" name="Google Shape;64;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Times New Roman" panose="02020603050405020304" pitchFamily="18" charset="0"/>
                <a:cs typeface="Times New Roman" panose="02020603050405020304" pitchFamily="18" charset="0"/>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dirty="0"/>
          </a:p>
        </p:txBody>
      </p:sp>
      <p:sp>
        <p:nvSpPr>
          <p:cNvPr id="65" name="Google Shape;6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66" name="Google Shape;6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67" name="Google Shape;6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0" name="Google Shape;70;p19"/>
          <p:cNvSpPr>
            <a:spLocks noGrp="1"/>
          </p:cNvSpPr>
          <p:nvPr>
            <p:ph type="pic" idx="2"/>
          </p:nvPr>
        </p:nvSpPr>
        <p:spPr>
          <a:xfrm>
            <a:off x="5183188" y="987425"/>
            <a:ext cx="6172200" cy="4873625"/>
          </a:xfrm>
          <a:prstGeom prst="rect">
            <a:avLst/>
          </a:prstGeom>
          <a:noFill/>
          <a:ln>
            <a:noFill/>
          </a:ln>
        </p:spPr>
      </p:sp>
      <p:sp>
        <p:nvSpPr>
          <p:cNvPr id="71" name="Google Shape;71;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Times New Roman" panose="02020603050405020304" pitchFamily="18" charset="0"/>
                <a:cs typeface="Times New Roman" panose="02020603050405020304" pitchFamily="18" charset="0"/>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dirty="0"/>
          </a:p>
        </p:txBody>
      </p:sp>
      <p:sp>
        <p:nvSpPr>
          <p:cNvPr id="72" name="Google Shape;7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73" name="Google Shape;7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74" name="Google Shape;7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7" name="Google Shape;77;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78" name="Google Shape;7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79" name="Google Shape;7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80" name="Google Shape;8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dirty="0"/>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dirty="0"/>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66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89" name="Google Shape;89;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0" name="Google Shape;90;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dirty="0"/>
          </a:p>
        </p:txBody>
      </p:sp>
      <p:sp>
        <p:nvSpPr>
          <p:cNvPr id="91" name="Google Shape;91;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dirty="0"/>
          </a:p>
        </p:txBody>
      </p:sp>
      <p:sp>
        <p:nvSpPr>
          <p:cNvPr id="92" name="Google Shape;92;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Calibri"/>
                <a:cs typeface="Times New Roman" panose="02020603050405020304" pitchFamily="18" charset="0"/>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6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9832" y="2603798"/>
            <a:ext cx="5142309" cy="642739"/>
          </a:xfrm>
          <a:prstGeom prst="rect">
            <a:avLst/>
          </a:prstGeom>
          <a:noFill/>
          <a:ln/>
        </p:spPr>
        <p:txBody>
          <a:bodyPr wrap="none" lIns="0" tIns="0" rIns="0" bIns="0" rtlCol="0" anchor="t"/>
          <a:lstStyle/>
          <a:p>
            <a:pPr>
              <a:lnSpc>
                <a:spcPts val="5041"/>
              </a:lnSpc>
            </a:pPr>
            <a:endParaRPr lang="en-US" sz="4042" dirty="0">
              <a:latin typeface="Times New Roman" panose="02020603050405020304" pitchFamily="18" charset="0"/>
              <a:cs typeface="Times New Roman" panose="02020603050405020304" pitchFamily="18" charset="0"/>
            </a:endParaRPr>
          </a:p>
        </p:txBody>
      </p:sp>
      <p:sp>
        <p:nvSpPr>
          <p:cNvPr id="3" name="Text 1"/>
          <p:cNvSpPr/>
          <p:nvPr/>
        </p:nvSpPr>
        <p:spPr>
          <a:xfrm>
            <a:off x="719832" y="3740051"/>
            <a:ext cx="5125244" cy="329009"/>
          </a:xfrm>
          <a:prstGeom prst="rect">
            <a:avLst/>
          </a:prstGeom>
          <a:noFill/>
          <a:ln/>
        </p:spPr>
        <p:txBody>
          <a:bodyPr wrap="none" lIns="0" tIns="0" rIns="0" bIns="0" rtlCol="0" anchor="t"/>
          <a:lstStyle/>
          <a:p>
            <a:pPr>
              <a:lnSpc>
                <a:spcPts val="2583"/>
              </a:lnSpc>
            </a:pPr>
            <a:endParaRPr lang="en-US" sz="1583" dirty="0">
              <a:latin typeface="Times New Roman" panose="02020603050405020304" pitchFamily="18" charset="0"/>
              <a:cs typeface="Times New Roman" panose="02020603050405020304" pitchFamily="18" charset="0"/>
            </a:endParaRPr>
          </a:p>
        </p:txBody>
      </p:sp>
      <p:sp>
        <p:nvSpPr>
          <p:cNvPr id="4" name="Text 2"/>
          <p:cNvSpPr/>
          <p:nvPr/>
        </p:nvSpPr>
        <p:spPr>
          <a:xfrm>
            <a:off x="6353275" y="3740051"/>
            <a:ext cx="5125244" cy="329009"/>
          </a:xfrm>
          <a:prstGeom prst="rect">
            <a:avLst/>
          </a:prstGeom>
          <a:noFill/>
          <a:ln/>
        </p:spPr>
        <p:txBody>
          <a:bodyPr wrap="none" lIns="0" tIns="0" rIns="0" bIns="0" rtlCol="0" anchor="t"/>
          <a:lstStyle/>
          <a:p>
            <a:pPr>
              <a:lnSpc>
                <a:spcPts val="2583"/>
              </a:lnSpc>
            </a:pPr>
            <a:endParaRPr lang="en-US" sz="1583"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087F52-0401-E2D8-2E03-33FAFEDFAF5C}"/>
              </a:ext>
            </a:extLst>
          </p:cNvPr>
          <p:cNvSpPr txBox="1"/>
          <p:nvPr/>
        </p:nvSpPr>
        <p:spPr>
          <a:xfrm>
            <a:off x="360948" y="1925662"/>
            <a:ext cx="11259553" cy="2308324"/>
          </a:xfrm>
          <a:prstGeom prst="rect">
            <a:avLst/>
          </a:prstGeom>
          <a:noFill/>
        </p:spPr>
        <p:txBody>
          <a:bodyPr wrap="square">
            <a:spAutoFit/>
          </a:bodyPr>
          <a:lstStyle/>
          <a:p>
            <a:pPr algn="ctr">
              <a:buSzPts val="3600"/>
            </a:pPr>
            <a:r>
              <a:rPr lang="en-US" sz="48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IBM Plex Mono"/>
              </a:rPr>
              <a:t>BÁO CÁO TIẾN </a:t>
            </a:r>
            <a:r>
              <a:rPr lang="en-US" sz="4800" b="1"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IBM Plex Mono"/>
              </a:rPr>
              <a:t>ĐỘ</a:t>
            </a:r>
            <a:r>
              <a:rPr lang="en-US" sz="48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IBM Plex Mono"/>
              </a:rPr>
              <a:t> </a:t>
            </a:r>
            <a:r>
              <a:rPr lang="en-US" sz="4800" b="1"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IBM Plex Mono"/>
              </a:rPr>
              <a:t>ĐÊ</a:t>
            </a:r>
            <a:r>
              <a:rPr lang="en-US" sz="48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IBM Plex Mono"/>
              </a:rPr>
              <a:t>̀ TÀI:</a:t>
            </a:r>
          </a:p>
          <a:p>
            <a:pPr algn="ctr">
              <a:buSzPts val="3600"/>
            </a:pPr>
            <a:r>
              <a:rPr lang="en-US" sz="4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4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4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giám</a:t>
            </a:r>
            <a:r>
              <a:rPr lang="en-US" sz="4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4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nhiệt</a:t>
            </a:r>
            <a:r>
              <a:rPr lang="en-US" sz="4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4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4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4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ẩm</a:t>
            </a:r>
            <a:r>
              <a:rPr lang="en-US" sz="4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4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4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qua LORA</a:t>
            </a:r>
            <a:endParaRPr lang="en-US" sz="48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39BDC-2ADB-4C86-BB60-C61F44B0C017}"/>
              </a:ext>
            </a:extLst>
          </p:cNvPr>
          <p:cNvSpPr>
            <a:spLocks noGrp="1"/>
          </p:cNvSpPr>
          <p:nvPr>
            <p:ph type="title"/>
          </p:nvPr>
        </p:nvSpPr>
        <p:spPr>
          <a:xfrm>
            <a:off x="1577340" y="328717"/>
            <a:ext cx="10614660" cy="673101"/>
          </a:xfrm>
        </p:spPr>
        <p:txBody>
          <a:bodyPr>
            <a:noAutofit/>
          </a:bodyPr>
          <a:lstStyle/>
          <a:p>
            <a:pPr algn="ctr"/>
            <a:r>
              <a:rPr lang="en-US" sz="3200" dirty="0">
                <a:solidFill>
                  <a:schemeClr val="bg1"/>
                </a:solidFill>
              </a:rPr>
              <a:t>2.2. </a:t>
            </a:r>
            <a:r>
              <a:rPr lang="en-US" sz="3200" dirty="0">
                <a:solidFill>
                  <a:schemeClr val="bg1"/>
                </a:solidFill>
                <a:ea typeface="Calibri" panose="020F0502020204030204" pitchFamily="34" charset="0"/>
              </a:rPr>
              <a:t>T</a:t>
            </a:r>
            <a:r>
              <a:rPr lang="vi-VN" sz="3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hiết kế sơ đồ khối tổng quan của hệ thống giám sát môi trường</a:t>
            </a:r>
            <a:br>
              <a:rPr lang="en-US" sz="3200" dirty="0">
                <a:solidFill>
                  <a:schemeClr val="bg1"/>
                </a:solidFill>
                <a:effectLst/>
                <a:ea typeface="Calibri" panose="020F0502020204030204" pitchFamily="34" charset="0"/>
                <a:cs typeface="Times New Roman" panose="02020603050405020304" pitchFamily="18" charset="0"/>
              </a:rPr>
            </a:br>
            <a:endParaRPr lang="en-US" sz="3200" dirty="0">
              <a:solidFill>
                <a:schemeClr val="bg1"/>
              </a:solidFill>
            </a:endParaRPr>
          </a:p>
        </p:txBody>
      </p:sp>
      <p:sp>
        <p:nvSpPr>
          <p:cNvPr id="3" name="Text Placeholder 2">
            <a:extLst>
              <a:ext uri="{FF2B5EF4-FFF2-40B4-BE49-F238E27FC236}">
                <a16:creationId xmlns:a16="http://schemas.microsoft.com/office/drawing/2014/main" id="{E685643B-A5D7-4C91-875F-A6F1F7DD02C5}"/>
              </a:ext>
            </a:extLst>
          </p:cNvPr>
          <p:cNvSpPr>
            <a:spLocks noGrp="1"/>
          </p:cNvSpPr>
          <p:nvPr>
            <p:ph type="body" idx="1"/>
          </p:nvPr>
        </p:nvSpPr>
        <p:spPr>
          <a:xfrm>
            <a:off x="0" y="1041399"/>
            <a:ext cx="12192000" cy="5564083"/>
          </a:xfrm>
        </p:spPr>
        <p:txBody>
          <a:bodyPr>
            <a:normAutofit/>
          </a:bodyPr>
          <a:lstStyle/>
          <a:p>
            <a:r>
              <a:rPr lang="en-US" sz="2400" b="1" dirty="0"/>
              <a:t>2.2.1.</a:t>
            </a:r>
            <a:r>
              <a:rPr lang="vi-VN" sz="2400" b="1" dirty="0">
                <a:effectLst/>
                <a:latin typeface="Times New Roman" panose="02020603050405020304" pitchFamily="18" charset="0"/>
                <a:ea typeface="Calibri" panose="020F0502020204030204" pitchFamily="34" charset="0"/>
                <a:cs typeface="Times New Roman" panose="02020603050405020304" pitchFamily="18" charset="0"/>
              </a:rPr>
              <a:t>Phân tích thiết kế sơ đồ khối tổng quan của hệ thống giám sát môi trường</a:t>
            </a:r>
            <a:endParaRPr lang="en-US" sz="2400" b="1" dirty="0">
              <a:effectLst/>
              <a:ea typeface="Calibri" panose="020F0502020204030204" pitchFamily="34" charset="0"/>
              <a:cs typeface="Times New Roman" panose="02020603050405020304" pitchFamily="18" charset="0"/>
            </a:endParaRPr>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1A1810C9-131B-10F9-9AAC-CC2C565F3F63}"/>
              </a:ext>
            </a:extLst>
          </p:cNvPr>
          <p:cNvPicPr>
            <a:picLocks noChangeAspect="1"/>
          </p:cNvPicPr>
          <p:nvPr/>
        </p:nvPicPr>
        <p:blipFill>
          <a:blip r:embed="rId3"/>
          <a:stretch>
            <a:fillRect/>
          </a:stretch>
        </p:blipFill>
        <p:spPr>
          <a:xfrm>
            <a:off x="1978661" y="1811867"/>
            <a:ext cx="7639474" cy="4793616"/>
          </a:xfrm>
          <a:prstGeom prst="rect">
            <a:avLst/>
          </a:prstGeom>
        </p:spPr>
      </p:pic>
    </p:spTree>
    <p:extLst>
      <p:ext uri="{BB962C8B-B14F-4D97-AF65-F5344CB8AC3E}">
        <p14:creationId xmlns:p14="http://schemas.microsoft.com/office/powerpoint/2010/main" val="2983893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5BD0-67B6-878A-FF47-CEC006F42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23037C-589F-FD5B-8947-614EC791CE07}"/>
              </a:ext>
            </a:extLst>
          </p:cNvPr>
          <p:cNvSpPr>
            <a:spLocks noGrp="1"/>
          </p:cNvSpPr>
          <p:nvPr>
            <p:ph type="title"/>
          </p:nvPr>
        </p:nvSpPr>
        <p:spPr>
          <a:xfrm>
            <a:off x="1577340" y="328717"/>
            <a:ext cx="10614660" cy="673101"/>
          </a:xfrm>
        </p:spPr>
        <p:txBody>
          <a:bodyPr>
            <a:noAutofit/>
          </a:bodyPr>
          <a:lstStyle/>
          <a:p>
            <a:pPr algn="ctr"/>
            <a:r>
              <a:rPr lang="en-US" sz="3200" dirty="0">
                <a:solidFill>
                  <a:schemeClr val="bg1"/>
                </a:solidFill>
              </a:rPr>
              <a:t>2.2. </a:t>
            </a:r>
            <a:r>
              <a:rPr lang="vi-VN" sz="3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thiết kế sơ đồ khối tổng quan của hệ thống giám sát môi trường</a:t>
            </a:r>
            <a:br>
              <a:rPr lang="en-US" sz="3200" dirty="0">
                <a:solidFill>
                  <a:schemeClr val="bg1"/>
                </a:solidFill>
                <a:effectLst/>
                <a:ea typeface="Calibri" panose="020F0502020204030204" pitchFamily="34" charset="0"/>
                <a:cs typeface="Times New Roman" panose="02020603050405020304" pitchFamily="18" charset="0"/>
              </a:rPr>
            </a:br>
            <a:endParaRPr lang="en-US" sz="3200" dirty="0">
              <a:solidFill>
                <a:schemeClr val="bg1"/>
              </a:solidFill>
            </a:endParaRPr>
          </a:p>
        </p:txBody>
      </p:sp>
      <p:sp>
        <p:nvSpPr>
          <p:cNvPr id="3" name="Text Placeholder 2">
            <a:extLst>
              <a:ext uri="{FF2B5EF4-FFF2-40B4-BE49-F238E27FC236}">
                <a16:creationId xmlns:a16="http://schemas.microsoft.com/office/drawing/2014/main" id="{9DBA9A91-1B7C-E998-96FB-F450E6DE491F}"/>
              </a:ext>
            </a:extLst>
          </p:cNvPr>
          <p:cNvSpPr>
            <a:spLocks noGrp="1"/>
          </p:cNvSpPr>
          <p:nvPr>
            <p:ph type="body" idx="1"/>
          </p:nvPr>
        </p:nvSpPr>
        <p:spPr/>
        <p:txBody>
          <a:bodyPr>
            <a:normAutofit/>
          </a:bodyPr>
          <a:lstStyle/>
          <a:p>
            <a:endParaRPr lang="en-US" sz="2000" dirty="0"/>
          </a:p>
          <a:p>
            <a:endParaRPr lang="en-US" sz="2000" dirty="0"/>
          </a:p>
          <a:p>
            <a:endParaRPr lang="en-US" sz="2000" dirty="0"/>
          </a:p>
        </p:txBody>
      </p:sp>
      <p:sp>
        <p:nvSpPr>
          <p:cNvPr id="6" name="TextBox 5">
            <a:extLst>
              <a:ext uri="{FF2B5EF4-FFF2-40B4-BE49-F238E27FC236}">
                <a16:creationId xmlns:a16="http://schemas.microsoft.com/office/drawing/2014/main" id="{5D46D72F-7014-677B-1166-1DC72EFD9544}"/>
              </a:ext>
            </a:extLst>
          </p:cNvPr>
          <p:cNvSpPr txBox="1"/>
          <p:nvPr/>
        </p:nvSpPr>
        <p:spPr>
          <a:xfrm>
            <a:off x="-102870" y="1001818"/>
            <a:ext cx="12192000" cy="5668539"/>
          </a:xfrm>
          <a:prstGeom prst="rect">
            <a:avLst/>
          </a:prstGeom>
          <a:noFill/>
        </p:spPr>
        <p:txBody>
          <a:bodyPr wrap="square">
            <a:spAutoFit/>
          </a:bodyPr>
          <a:lstStyle/>
          <a:p>
            <a:pPr marL="342900" lvl="0" indent="-342900" algn="just">
              <a:lnSpc>
                <a:spcPct val="107000"/>
              </a:lnSpc>
              <a:buFont typeface="Wingdings" panose="05000000000000000000" pitchFamily="2" charset="2"/>
              <a:buChar char=""/>
              <a:tabLst>
                <a:tab pos="1360170" algn="l"/>
              </a:tabLst>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508000" indent="-50800" algn="just">
              <a:lnSpc>
                <a:spcPct val="107000"/>
              </a:lnSpc>
              <a:buFont typeface="Arial" panose="020B0604020202020204" pitchFamily="34" charset="0"/>
              <a:buChar char="•"/>
              <a:tabLst>
                <a:tab pos="1360170" algn="l"/>
              </a:tabLst>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07000"/>
              </a:lnSpc>
              <a:buFont typeface="Wingdings" panose="05000000000000000000" pitchFamily="2" charset="2"/>
              <a:buChar char=""/>
              <a:tabLst>
                <a:tab pos="1360170" algn="l"/>
              </a:tabLst>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module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DS3231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cập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tục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07000"/>
              </a:lnSpc>
              <a:buFont typeface="Wingdings" panose="05000000000000000000" pitchFamily="2" charset="2"/>
              <a:buChar char=""/>
              <a:tabLst>
                <a:tab pos="1360170" algn="l"/>
              </a:tabLst>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trạm</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xa: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4763" algn="just">
              <a:lnSpc>
                <a:spcPct val="107000"/>
              </a:lnSpc>
              <a:buFont typeface="Symbol" panose="05050102010706020507" pitchFamily="18" charset="2"/>
              <a:buChar char=""/>
              <a:tabLst>
                <a:tab pos="136017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Giao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lấy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4763" algn="just">
              <a:lnSpc>
                <a:spcPct val="107000"/>
              </a:lnSpc>
              <a:buFont typeface="Symbol" panose="05050102010706020507" pitchFamily="18" charset="2"/>
              <a:buChar char=""/>
              <a:tabLst>
                <a:tab pos="136017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lọc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07000"/>
              </a:lnSpc>
              <a:buFont typeface="Wingdings" panose="05000000000000000000" pitchFamily="2" charset="2"/>
              <a:buChar char=""/>
              <a:tabLst>
                <a:tab pos="1360170" algn="l"/>
              </a:tabLst>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trạm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xa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trạm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LoRa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dây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tầm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xa).</a:t>
            </a:r>
          </a:p>
          <a:p>
            <a:pPr marL="342900" lvl="0" indent="-342900" algn="just">
              <a:lnSpc>
                <a:spcPct val="107000"/>
              </a:lnSpc>
              <a:buFont typeface="Wingdings" panose="05000000000000000000" pitchFamily="2" charset="2"/>
              <a:buChar char=""/>
              <a:tabLst>
                <a:tab pos="1360170" algn="l"/>
              </a:tabLst>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màn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TFT LCD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07000"/>
              </a:lnSpc>
              <a:buFont typeface="Wingdings" panose="05000000000000000000" pitchFamily="2" charset="2"/>
              <a:buChar char=""/>
              <a:tabLst>
                <a:tab pos="1360170" algn="l"/>
              </a:tabLst>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Thông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còi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LED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trạm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xa</a:t>
            </a:r>
          </a:p>
          <a:p>
            <a:pPr marL="342900" lvl="0" indent="-342900" algn="just">
              <a:lnSpc>
                <a:spcPct val="107000"/>
              </a:lnSpc>
              <a:buFont typeface="Wingdings" panose="05000000000000000000" pitchFamily="2" charset="2"/>
              <a:buChar char=""/>
              <a:tabLst>
                <a:tab pos="1360170" algn="l"/>
              </a:tabLst>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55563" algn="just">
              <a:lnSpc>
                <a:spcPct val="107000"/>
              </a:lnSpc>
              <a:buFont typeface="Symbol" panose="05050102010706020507" pitchFamily="18" charset="2"/>
              <a:buChar char=""/>
              <a:tabLst>
                <a:tab pos="136017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55563" algn="just">
              <a:lnSpc>
                <a:spcPct val="107000"/>
              </a:lnSpc>
              <a:buFont typeface="Symbol" panose="05050102010706020507" pitchFamily="18" charset="2"/>
              <a:buChar char=""/>
              <a:tabLst>
                <a:tab pos="136017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còi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LED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nắm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07000"/>
              </a:lnSpc>
              <a:buFont typeface="Wingdings" panose="05000000000000000000" pitchFamily="2" charset="2"/>
              <a:buChar char=""/>
              <a:tabLst>
                <a:tab pos="1360170" algn="l"/>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LORA: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tầm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xa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trạm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xa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trạm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Wingdings" panose="05000000000000000000" pitchFamily="2" charset="2"/>
              <a:buChar char=""/>
              <a:tabLst>
                <a:tab pos="1360170" algn="l"/>
              </a:tabLst>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thống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9658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60626-D346-C59E-F8A7-1EAA7EAB1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D1BCB7-77E4-CFE8-4D0E-22BEFC3D9F66}"/>
              </a:ext>
            </a:extLst>
          </p:cNvPr>
          <p:cNvSpPr>
            <a:spLocks noGrp="1"/>
          </p:cNvSpPr>
          <p:nvPr>
            <p:ph type="title"/>
          </p:nvPr>
        </p:nvSpPr>
        <p:spPr>
          <a:xfrm>
            <a:off x="1143000" y="538266"/>
            <a:ext cx="11049000" cy="673101"/>
          </a:xfrm>
        </p:spPr>
        <p:txBody>
          <a:bodyPr>
            <a:noAutofit/>
          </a:bodyPr>
          <a:lstStyle/>
          <a:p>
            <a:pPr marL="50800" marR="0" lvl="0" algn="ctr" defTabSz="914400" rtl="0" eaLnBrk="1" fontAlgn="auto" latinLnBrk="0" hangingPunct="1">
              <a:lnSpc>
                <a:spcPct val="90000"/>
              </a:lnSpc>
              <a:spcBef>
                <a:spcPts val="1000"/>
              </a:spcBef>
              <a:spcAft>
                <a:spcPts val="0"/>
              </a:spcAft>
              <a:buClr>
                <a:srgbClr val="000000"/>
              </a:buClr>
              <a:buSzPts val="2800"/>
              <a:tabLst/>
              <a:defRPr/>
            </a:pPr>
            <a:r>
              <a:rPr lang="en-US" sz="3200" dirty="0">
                <a:solidFill>
                  <a:schemeClr val="bg1"/>
                </a:solidFill>
              </a:rPr>
              <a:t>2. 3</a:t>
            </a:r>
            <a:r>
              <a:rPr kumimoji="0" lang="en-US" sz="3200" b="1" i="0" u="none" strike="noStrike" kern="0" cap="none" spc="0" normalizeH="0" baseline="0" noProof="0" dirty="0">
                <a:ln>
                  <a:noFill/>
                </a:ln>
                <a:solidFill>
                  <a:schemeClr val="bg1"/>
                </a:solidFill>
                <a:effectLst/>
                <a:uLnTx/>
                <a:uFillTx/>
                <a:sym typeface="Arial"/>
              </a:rPr>
              <a:t>.</a:t>
            </a:r>
            <a:r>
              <a:rPr kumimoji="0" lang="vi-VN" sz="32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a:t>
            </a:r>
            <a:r>
              <a:rPr kumimoji="0" lang="vi-VN" sz="32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ựa chọn linh kiện hệ thống giám sát môi trường</a:t>
            </a:r>
            <a:br>
              <a:rPr kumimoji="0" lang="en-US" sz="3200" b="0" i="0" u="none" strike="noStrike" kern="0" cap="none" spc="0" normalizeH="0" baseline="0" noProof="0" dirty="0">
                <a:ln>
                  <a:noFill/>
                </a:ln>
                <a:solidFill>
                  <a:schemeClr val="bg1"/>
                </a:solidFill>
                <a:effectLst/>
                <a:uLnTx/>
                <a:uFillTx/>
                <a:ea typeface="Calibri" panose="020F0502020204030204" pitchFamily="34" charset="0"/>
                <a:cs typeface="Times New Roman" panose="02020603050405020304" pitchFamily="18" charset="0"/>
                <a:sym typeface="Arial"/>
              </a:rPr>
            </a:br>
            <a:br>
              <a:rPr lang="en-US" sz="3200" dirty="0">
                <a:solidFill>
                  <a:schemeClr val="bg1"/>
                </a:solidFill>
                <a:effectLst/>
                <a:ea typeface="Calibri" panose="020F0502020204030204" pitchFamily="34" charset="0"/>
                <a:cs typeface="Times New Roman" panose="02020603050405020304" pitchFamily="18" charset="0"/>
              </a:rPr>
            </a:br>
            <a:endParaRPr lang="en-US" sz="3200" dirty="0">
              <a:solidFill>
                <a:schemeClr val="bg1"/>
              </a:solidFill>
            </a:endParaRPr>
          </a:p>
        </p:txBody>
      </p:sp>
      <p:sp>
        <p:nvSpPr>
          <p:cNvPr id="3" name="Text Placeholder 2">
            <a:extLst>
              <a:ext uri="{FF2B5EF4-FFF2-40B4-BE49-F238E27FC236}">
                <a16:creationId xmlns:a16="http://schemas.microsoft.com/office/drawing/2014/main" id="{E2CBB456-7ADA-40F2-9168-06A9DEC305E4}"/>
              </a:ext>
            </a:extLst>
          </p:cNvPr>
          <p:cNvSpPr>
            <a:spLocks noGrp="1"/>
          </p:cNvSpPr>
          <p:nvPr>
            <p:ph type="body" idx="1"/>
          </p:nvPr>
        </p:nvSpPr>
        <p:spPr>
          <a:xfrm>
            <a:off x="0" y="1041400"/>
            <a:ext cx="12192000" cy="5397500"/>
          </a:xfrm>
        </p:spPr>
        <p:txBody>
          <a:bodyPr>
            <a:normAutofit/>
          </a:bodyPr>
          <a:lstStyle/>
          <a:p>
            <a:pPr marL="285750" lvl="0" indent="-285750" algn="just">
              <a:lnSpc>
                <a:spcPct val="107000"/>
              </a:lnSpc>
              <a:buFont typeface="Wingdings" panose="05000000000000000000" pitchFamily="2" charset="2"/>
              <a:buChar char="v"/>
            </a:pP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DHT11</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50800" indent="0" algn="just">
              <a:lnSpc>
                <a:spcPct val="107000"/>
              </a:lnSpc>
              <a:spcAft>
                <a:spcPts val="800"/>
              </a:spcAft>
              <a:buNone/>
            </a:pPr>
            <a:r>
              <a:rPr lang="en-US" sz="2200" b="1" dirty="0">
                <a:effectLst/>
                <a:latin typeface="Times New Roman" panose="02020603050405020304" pitchFamily="18" charset="0"/>
                <a:ea typeface="Calibri" panose="020F0502020204030204" pitchFamily="34" charset="0"/>
              </a:rPr>
              <a:t>    THÔNG </a:t>
            </a:r>
            <a:r>
              <a:rPr lang="en-US" sz="2200" b="1" dirty="0" err="1">
                <a:effectLst/>
                <a:latin typeface="Times New Roman" panose="02020603050405020304" pitchFamily="18" charset="0"/>
                <a:ea typeface="Calibri" panose="020F0502020204030204" pitchFamily="34" charset="0"/>
              </a:rPr>
              <a:t>SỐ</a:t>
            </a:r>
            <a:r>
              <a:rPr lang="en-US" sz="2200" b="1" dirty="0">
                <a:effectLst/>
                <a:latin typeface="Times New Roman" panose="02020603050405020304" pitchFamily="18" charset="0"/>
                <a:ea typeface="Calibri" panose="020F0502020204030204" pitchFamily="34" charset="0"/>
              </a:rPr>
              <a:t> </a:t>
            </a:r>
            <a:r>
              <a:rPr lang="en-US" sz="2200" b="1" dirty="0" err="1">
                <a:effectLst/>
                <a:latin typeface="Times New Roman" panose="02020603050405020304" pitchFamily="18" charset="0"/>
                <a:ea typeface="Calibri" panose="020F0502020204030204" pitchFamily="34" charset="0"/>
              </a:rPr>
              <a:t>KỸ</a:t>
            </a:r>
            <a:r>
              <a:rPr lang="en-US" sz="2200" b="1" dirty="0">
                <a:effectLst/>
                <a:latin typeface="Times New Roman" panose="02020603050405020304" pitchFamily="18" charset="0"/>
                <a:ea typeface="Calibri" panose="020F0502020204030204" pitchFamily="34" charset="0"/>
              </a:rPr>
              <a:t> </a:t>
            </a:r>
            <a:r>
              <a:rPr lang="en-US" sz="2200" b="1" dirty="0" err="1">
                <a:effectLst/>
                <a:latin typeface="Times New Roman" panose="02020603050405020304" pitchFamily="18" charset="0"/>
                <a:ea typeface="Calibri" panose="020F0502020204030204" pitchFamily="34" charset="0"/>
              </a:rPr>
              <a:t>THUẬT</a:t>
            </a:r>
            <a:endParaRPr lang="en-US" sz="2200" dirty="0">
              <a:effectLst/>
              <a:ea typeface="Calibri" panose="020F0502020204030204" pitchFamily="34" charset="0"/>
            </a:endParaRPr>
          </a:p>
          <a:p>
            <a:pPr marL="571500" lvl="0" indent="-342900" algn="just">
              <a:lnSpc>
                <a:spcPct val="107000"/>
              </a:lnSpc>
              <a:buFont typeface="Wingdings" panose="05000000000000000000" pitchFamily="2" charset="2"/>
              <a:buChar char="Ø"/>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5VDC</a:t>
            </a:r>
            <a:endParaRPr lang="en-US" sz="2000" dirty="0">
              <a:effectLst/>
              <a:ea typeface="Calibri" panose="020F0502020204030204" pitchFamily="34" charset="0"/>
              <a:cs typeface="Times New Roman" panose="02020603050405020304" pitchFamily="18" charset="0"/>
            </a:endParaRPr>
          </a:p>
          <a:p>
            <a:pPr marL="571500" lvl="0" indent="-342900" algn="just">
              <a:lnSpc>
                <a:spcPct val="107000"/>
              </a:lnSpc>
              <a:buFont typeface="Wingdings" panose="05000000000000000000" pitchFamily="2" charset="2"/>
              <a:buChar char="Ø"/>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TTL, 1 wire.</a:t>
            </a:r>
            <a:endParaRPr lang="en-US" sz="2000" dirty="0">
              <a:effectLst/>
              <a:ea typeface="Calibri" panose="020F0502020204030204" pitchFamily="34" charset="0"/>
              <a:cs typeface="Times New Roman" panose="02020603050405020304" pitchFamily="18" charset="0"/>
            </a:endParaRPr>
          </a:p>
          <a:p>
            <a:pPr marL="571500" lvl="0" indent="-342900" algn="just">
              <a:lnSpc>
                <a:spcPct val="107000"/>
              </a:lnSpc>
              <a:buFont typeface="Wingdings" panose="05000000000000000000" pitchFamily="2" charset="2"/>
              <a:buChar char="Ø"/>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20%-</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80%RH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sai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5%RH</a:t>
            </a:r>
            <a:endParaRPr lang="en-US" sz="2000" dirty="0">
              <a:effectLst/>
              <a:ea typeface="Calibri" panose="020F0502020204030204" pitchFamily="34" charset="0"/>
              <a:cs typeface="Times New Roman" panose="02020603050405020304" pitchFamily="18" charset="0"/>
            </a:endParaRPr>
          </a:p>
          <a:p>
            <a:pPr marL="571500" lvl="0" indent="-342900" algn="just">
              <a:lnSpc>
                <a:spcPct val="107000"/>
              </a:lnSpc>
              <a:buFont typeface="Wingdings" panose="05000000000000000000" pitchFamily="2" charset="2"/>
              <a:buChar char="Ø"/>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0-50°C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sai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2°C</a:t>
            </a:r>
            <a:endParaRPr lang="en-US" sz="2000" dirty="0">
              <a:effectLst/>
              <a:ea typeface="Calibri" panose="020F0502020204030204" pitchFamily="34" charset="0"/>
              <a:cs typeface="Times New Roman" panose="02020603050405020304" pitchFamily="18" charset="0"/>
            </a:endParaRPr>
          </a:p>
          <a:p>
            <a:pPr marL="571500" lvl="0" indent="-342900" algn="just">
              <a:lnSpc>
                <a:spcPct val="107000"/>
              </a:lnSpc>
              <a:spcAft>
                <a:spcPts val="800"/>
              </a:spcAft>
              <a:buFont typeface="Wingdings" panose="05000000000000000000" pitchFamily="2" charset="2"/>
              <a:buChar char="Ø"/>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lấy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mẫu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1Hz</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giây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ea typeface="Calibri" panose="020F0502020204030204" pitchFamily="34" charset="0"/>
              <a:cs typeface="Times New Roman" panose="02020603050405020304" pitchFamily="18" charset="0"/>
            </a:endParaRPr>
          </a:p>
          <a:p>
            <a:pPr marL="571500" indent="-342900">
              <a:buFont typeface="Wingdings" panose="05000000000000000000" pitchFamily="2" charset="2"/>
              <a:buChar char="Ø"/>
            </a:pPr>
            <a:r>
              <a:rPr lang="en-US" sz="2000" dirty="0" err="1">
                <a:effectLst/>
                <a:latin typeface="Times New Roman" panose="02020603050405020304" pitchFamily="18" charset="0"/>
                <a:ea typeface="Calibri" panose="020F0502020204030204" pitchFamily="34" charset="0"/>
              </a:rPr>
              <a:t>Kích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thước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28mm</a:t>
            </a:r>
            <a:r>
              <a:rPr lang="en-US" sz="2000" dirty="0">
                <a:effectLst/>
                <a:latin typeface="Times New Roman" panose="02020603050405020304" pitchFamily="18" charset="0"/>
                <a:ea typeface="Calibri" panose="020F0502020204030204" pitchFamily="34" charset="0"/>
              </a:rPr>
              <a:t> x </a:t>
            </a:r>
            <a:r>
              <a:rPr lang="en-US" sz="2000" dirty="0" err="1">
                <a:effectLst/>
                <a:latin typeface="Times New Roman" panose="02020603050405020304" pitchFamily="18" charset="0"/>
                <a:ea typeface="Calibri" panose="020F0502020204030204" pitchFamily="34" charset="0"/>
              </a:rPr>
              <a:t>12mm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x10m</a:t>
            </a:r>
            <a:endParaRPr lang="en-US" sz="2000" dirty="0">
              <a:effectLst/>
              <a:ea typeface="Calibri" panose="020F0502020204030204" pitchFamily="34" charset="0"/>
              <a:cs typeface="Times New Roman" panose="02020603050405020304" pitchFamily="18" charset="0"/>
            </a:endParaRPr>
          </a:p>
          <a:p>
            <a:pPr marL="50800" indent="0">
              <a:buNone/>
            </a:pPr>
            <a:endParaRPr lang="en-US" sz="2000" dirty="0"/>
          </a:p>
          <a:p>
            <a:endParaRPr lang="en-US" sz="2000" dirty="0"/>
          </a:p>
          <a:p>
            <a:endParaRPr lang="en-US" sz="2000" dirty="0"/>
          </a:p>
        </p:txBody>
      </p:sp>
      <p:pic>
        <p:nvPicPr>
          <p:cNvPr id="7" name="Picture 6" descr="Module Cảm Biến Độ Ẩm, Nhiệt Độ DHT11">
            <a:extLst>
              <a:ext uri="{FF2B5EF4-FFF2-40B4-BE49-F238E27FC236}">
                <a16:creationId xmlns:a16="http://schemas.microsoft.com/office/drawing/2014/main" id="{AF5DE998-548D-5321-20A7-D45B3536EF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20268" y="2063750"/>
            <a:ext cx="5249332" cy="4255984"/>
          </a:xfrm>
          <a:prstGeom prst="rect">
            <a:avLst/>
          </a:prstGeom>
          <a:noFill/>
          <a:ln>
            <a:noFill/>
          </a:ln>
        </p:spPr>
      </p:pic>
    </p:spTree>
    <p:extLst>
      <p:ext uri="{BB962C8B-B14F-4D97-AF65-F5344CB8AC3E}">
        <p14:creationId xmlns:p14="http://schemas.microsoft.com/office/powerpoint/2010/main" val="1656493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5AE9B-5A11-0F31-6760-D6BA2FCFD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17C0A-A89D-D219-0984-CCC248D3A3BD}"/>
              </a:ext>
            </a:extLst>
          </p:cNvPr>
          <p:cNvSpPr>
            <a:spLocks noGrp="1"/>
          </p:cNvSpPr>
          <p:nvPr>
            <p:ph type="title"/>
          </p:nvPr>
        </p:nvSpPr>
        <p:spPr>
          <a:xfrm>
            <a:off x="1143000" y="538266"/>
            <a:ext cx="11049000" cy="673101"/>
          </a:xfrm>
        </p:spPr>
        <p:txBody>
          <a:bodyPr>
            <a:noAutofit/>
          </a:bodyPr>
          <a:lstStyle/>
          <a:p>
            <a:pPr marL="50800" marR="0" lvl="0" algn="ctr" defTabSz="914400" rtl="0" eaLnBrk="1" fontAlgn="auto" latinLnBrk="0" hangingPunct="1">
              <a:lnSpc>
                <a:spcPct val="90000"/>
              </a:lnSpc>
              <a:spcBef>
                <a:spcPts val="1000"/>
              </a:spcBef>
              <a:spcAft>
                <a:spcPts val="0"/>
              </a:spcAft>
              <a:buClr>
                <a:srgbClr val="000000"/>
              </a:buClr>
              <a:buSzPts val="2800"/>
              <a:tabLst/>
              <a:defRPr/>
            </a:pPr>
            <a:r>
              <a:rPr lang="en-US" sz="3200" dirty="0">
                <a:solidFill>
                  <a:schemeClr val="bg1"/>
                </a:solidFill>
              </a:rPr>
              <a:t>2. 3</a:t>
            </a:r>
            <a:r>
              <a:rPr kumimoji="0" lang="en-US" sz="3200" b="1" i="0" u="none" strike="noStrike" kern="0" cap="none" spc="0" normalizeH="0" baseline="0" noProof="0" dirty="0">
                <a:ln>
                  <a:noFill/>
                </a:ln>
                <a:solidFill>
                  <a:schemeClr val="bg1"/>
                </a:solidFill>
                <a:effectLst/>
                <a:uLnTx/>
                <a:uFillTx/>
                <a:sym typeface="Arial"/>
              </a:rPr>
              <a:t>.</a:t>
            </a:r>
            <a:r>
              <a:rPr kumimoji="0" lang="en-US" sz="32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L</a:t>
            </a:r>
            <a:r>
              <a:rPr kumimoji="0" lang="vi-VN" sz="32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chọn linh kiện hệ thống giám sát môi trường</a:t>
            </a:r>
            <a:br>
              <a:rPr kumimoji="0" lang="en-US" sz="3200" b="0" i="0" u="none" strike="noStrike" kern="0" cap="none" spc="0" normalizeH="0" baseline="0" noProof="0" dirty="0">
                <a:ln>
                  <a:noFill/>
                </a:ln>
                <a:solidFill>
                  <a:schemeClr val="bg1"/>
                </a:solidFill>
                <a:effectLst/>
                <a:uLnTx/>
                <a:uFillTx/>
                <a:ea typeface="Calibri" panose="020F0502020204030204" pitchFamily="34" charset="0"/>
                <a:cs typeface="Times New Roman" panose="02020603050405020304" pitchFamily="18" charset="0"/>
                <a:sym typeface="Arial"/>
              </a:rPr>
            </a:br>
            <a:br>
              <a:rPr lang="en-US" sz="3200" dirty="0">
                <a:solidFill>
                  <a:schemeClr val="bg1"/>
                </a:solidFill>
                <a:effectLst/>
                <a:ea typeface="Calibri" panose="020F0502020204030204" pitchFamily="34" charset="0"/>
                <a:cs typeface="Times New Roman" panose="02020603050405020304" pitchFamily="18" charset="0"/>
              </a:rPr>
            </a:br>
            <a:endParaRPr lang="en-US" sz="3200" dirty="0">
              <a:solidFill>
                <a:schemeClr val="bg1"/>
              </a:solidFill>
            </a:endParaRPr>
          </a:p>
        </p:txBody>
      </p:sp>
      <p:sp>
        <p:nvSpPr>
          <p:cNvPr id="3" name="Text Placeholder 2">
            <a:extLst>
              <a:ext uri="{FF2B5EF4-FFF2-40B4-BE49-F238E27FC236}">
                <a16:creationId xmlns:a16="http://schemas.microsoft.com/office/drawing/2014/main" id="{F13B448F-9D3F-DB12-4705-F054B5587AA1}"/>
              </a:ext>
            </a:extLst>
          </p:cNvPr>
          <p:cNvSpPr>
            <a:spLocks noGrp="1"/>
          </p:cNvSpPr>
          <p:nvPr>
            <p:ph type="body" idx="1"/>
          </p:nvPr>
        </p:nvSpPr>
        <p:spPr>
          <a:xfrm>
            <a:off x="0" y="1041400"/>
            <a:ext cx="7061200" cy="5397500"/>
          </a:xfrm>
        </p:spPr>
        <p:txBody>
          <a:bodyPr>
            <a:normAutofit/>
          </a:bodyPr>
          <a:lstStyle/>
          <a:p>
            <a:pPr marL="285750" indent="-285750" algn="just">
              <a:lnSpc>
                <a:spcPct val="107000"/>
              </a:lnSpc>
              <a:buFont typeface="Wingdings" panose="05000000000000000000" pitchFamily="2" charset="2"/>
              <a:buChar char="v"/>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Module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DS3231</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None/>
            </a:pPr>
            <a:r>
              <a:rPr lang="en-US" sz="2000" dirty="0">
                <a:effectLst/>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rPr>
              <a:t>THÔNG </a:t>
            </a:r>
            <a:r>
              <a:rPr lang="en-US" sz="2000" b="1" dirty="0" err="1">
                <a:effectLst/>
                <a:latin typeface="Times New Roman" panose="02020603050405020304" pitchFamily="18" charset="0"/>
                <a:ea typeface="Calibri" panose="020F0502020204030204" pitchFamily="34" charset="0"/>
              </a:rPr>
              <a:t>SỐ</a:t>
            </a:r>
            <a:r>
              <a:rPr lang="en-US" sz="2000" b="1" dirty="0">
                <a:effectLst/>
                <a:latin typeface="Times New Roman" panose="02020603050405020304" pitchFamily="18" charset="0"/>
                <a:ea typeface="Calibri" panose="020F0502020204030204" pitchFamily="34" charset="0"/>
              </a:rPr>
              <a:t> </a:t>
            </a:r>
            <a:r>
              <a:rPr lang="en-US" sz="2000" b="1" dirty="0" err="1">
                <a:effectLst/>
                <a:latin typeface="Times New Roman" panose="02020603050405020304" pitchFamily="18" charset="0"/>
                <a:ea typeface="Calibri" panose="020F0502020204030204" pitchFamily="34" charset="0"/>
              </a:rPr>
              <a:t>KỸ</a:t>
            </a:r>
            <a:r>
              <a:rPr lang="en-US" sz="2000" b="1" dirty="0">
                <a:effectLst/>
                <a:latin typeface="Times New Roman" panose="02020603050405020304" pitchFamily="18" charset="0"/>
                <a:ea typeface="Calibri" panose="020F0502020204030204" pitchFamily="34" charset="0"/>
              </a:rPr>
              <a:t> </a:t>
            </a:r>
            <a:r>
              <a:rPr lang="en-US" sz="2000" b="1" dirty="0" err="1">
                <a:effectLst/>
                <a:latin typeface="Times New Roman" panose="02020603050405020304" pitchFamily="18" charset="0"/>
                <a:ea typeface="Calibri" panose="020F0502020204030204" pitchFamily="34" charset="0"/>
              </a:rPr>
              <a:t>THUẬT</a:t>
            </a:r>
            <a:endParaRPr lang="en-US" sz="2000" dirty="0">
              <a:effectLst/>
              <a:ea typeface="Calibri" panose="020F0502020204030204" pitchFamily="34" charset="0"/>
            </a:endParaRPr>
          </a:p>
          <a:p>
            <a:pPr indent="-114300" algn="l">
              <a:buFont typeface="Arial" panose="020B0604020202020204" pitchFamily="34" charset="0"/>
              <a:buChar char="•"/>
            </a:pPr>
            <a:r>
              <a:rPr lang="vi-VN" sz="1800" b="0" i="0" dirty="0">
                <a:solidFill>
                  <a:srgbClr val="000000"/>
                </a:solidFill>
                <a:effectLst/>
                <a:latin typeface="Times New Roman" panose="02020603050405020304" pitchFamily="18" charset="0"/>
              </a:rPr>
              <a:t>IC chính: RTC DS3231 + EEPROM AT24C32</a:t>
            </a:r>
            <a:endParaRPr lang="vi-VN" sz="1400" b="0" i="0" dirty="0">
              <a:solidFill>
                <a:srgbClr val="000000"/>
              </a:solidFill>
              <a:effectLst/>
              <a:latin typeface="Times New Roman" panose="02020603050405020304" pitchFamily="18" charset="0"/>
            </a:endParaRPr>
          </a:p>
          <a:p>
            <a:pPr indent="-114300" algn="l">
              <a:buFont typeface="Arial" panose="020B0604020202020204" pitchFamily="34" charset="0"/>
              <a:buChar char="•"/>
            </a:pPr>
            <a:r>
              <a:rPr lang="vi-VN" sz="1800" b="0" i="0" dirty="0">
                <a:solidFill>
                  <a:srgbClr val="000000"/>
                </a:solidFill>
                <a:effectLst/>
                <a:latin typeface="Times New Roman" panose="02020603050405020304" pitchFamily="18" charset="0"/>
              </a:rPr>
              <a:t>Nguồn cung cấp: 3.3~5VDC.</a:t>
            </a:r>
            <a:endParaRPr lang="vi-VN" sz="1400" b="0" i="0" dirty="0">
              <a:solidFill>
                <a:srgbClr val="000000"/>
              </a:solidFill>
              <a:effectLst/>
              <a:latin typeface="Times New Roman" panose="02020603050405020304" pitchFamily="18" charset="0"/>
            </a:endParaRPr>
          </a:p>
          <a:p>
            <a:pPr indent="-114300" algn="l">
              <a:buFont typeface="Arial" panose="020B0604020202020204" pitchFamily="34" charset="0"/>
              <a:buChar char="•"/>
            </a:pPr>
            <a:r>
              <a:rPr lang="vi-VN" sz="1800" b="0" i="0" dirty="0">
                <a:solidFill>
                  <a:srgbClr val="000000"/>
                </a:solidFill>
                <a:effectLst/>
                <a:latin typeface="Times New Roman" panose="02020603050405020304" pitchFamily="18" charset="0"/>
              </a:rPr>
              <a:t>Giao tiếp: I2C</a:t>
            </a:r>
            <a:endParaRPr lang="vi-VN" sz="1400" b="0" i="0" dirty="0">
              <a:solidFill>
                <a:srgbClr val="000000"/>
              </a:solidFill>
              <a:effectLst/>
              <a:latin typeface="Times New Roman" panose="02020603050405020304" pitchFamily="18" charset="0"/>
            </a:endParaRPr>
          </a:p>
          <a:p>
            <a:pPr indent="-114300" algn="l">
              <a:buFont typeface="Arial" panose="020B0604020202020204" pitchFamily="34" charset="0"/>
              <a:buChar char="•"/>
            </a:pPr>
            <a:r>
              <a:rPr lang="vi-VN" sz="1800" b="0" i="0" dirty="0">
                <a:solidFill>
                  <a:srgbClr val="000000"/>
                </a:solidFill>
                <a:effectLst/>
                <a:latin typeface="Times New Roman" panose="02020603050405020304" pitchFamily="18" charset="0"/>
              </a:rPr>
              <a:t>Lưu trữ và cung cấp các thông tin thời gian thực: ngày, tháng, năm, giờ, phút, giây,...</a:t>
            </a:r>
            <a:endParaRPr lang="vi-VN" sz="1400" b="0" i="0" dirty="0">
              <a:solidFill>
                <a:srgbClr val="000000"/>
              </a:solidFill>
              <a:effectLst/>
              <a:latin typeface="Times New Roman" panose="02020603050405020304" pitchFamily="18" charset="0"/>
            </a:endParaRPr>
          </a:p>
          <a:p>
            <a:pPr indent="-114300" algn="l">
              <a:buFont typeface="Arial" panose="020B0604020202020204" pitchFamily="34" charset="0"/>
              <a:buChar char="•"/>
            </a:pPr>
            <a:r>
              <a:rPr lang="vi-VN" sz="1800" b="0" i="0" dirty="0">
                <a:solidFill>
                  <a:srgbClr val="000000"/>
                </a:solidFill>
                <a:effectLst/>
                <a:latin typeface="Times New Roman" panose="02020603050405020304" pitchFamily="18" charset="0"/>
              </a:rPr>
              <a:t>Có pin backup duy trì thời gian trong trường hợp không cấp nguồn.</a:t>
            </a:r>
            <a:endParaRPr lang="vi-VN" sz="1400" b="0" i="0" dirty="0">
              <a:solidFill>
                <a:srgbClr val="000000"/>
              </a:solidFill>
              <a:effectLst/>
              <a:latin typeface="Times New Roman" panose="02020603050405020304" pitchFamily="18" charset="0"/>
            </a:endParaRPr>
          </a:p>
          <a:p>
            <a:pPr indent="-114300" algn="l">
              <a:buFont typeface="Arial" panose="020B0604020202020204" pitchFamily="34" charset="0"/>
              <a:buChar char="•"/>
            </a:pPr>
            <a:r>
              <a:rPr lang="vi-VN" sz="1800" b="0" i="0" dirty="0">
                <a:solidFill>
                  <a:srgbClr val="000000"/>
                </a:solidFill>
                <a:effectLst/>
                <a:latin typeface="Times New Roman" panose="02020603050405020304" pitchFamily="18" charset="0"/>
              </a:rPr>
              <a:t>Kích thước: 38 x 22 x 14mm</a:t>
            </a:r>
            <a:endParaRPr lang="vi-VN" sz="1400" b="0" i="0" dirty="0">
              <a:solidFill>
                <a:srgbClr val="000000"/>
              </a:solidFill>
              <a:effectLst/>
              <a:latin typeface="Times New Roman" panose="02020603050405020304" pitchFamily="18" charset="0"/>
            </a:endParaRPr>
          </a:p>
          <a:p>
            <a:pPr marL="50800" indent="0">
              <a:buNone/>
            </a:pPr>
            <a:endParaRPr lang="en-US" sz="2000" dirty="0"/>
          </a:p>
          <a:p>
            <a:endParaRPr lang="en-US" sz="2000" dirty="0"/>
          </a:p>
          <a:p>
            <a:endParaRPr lang="en-US" sz="2000" dirty="0"/>
          </a:p>
        </p:txBody>
      </p:sp>
      <p:pic>
        <p:nvPicPr>
          <p:cNvPr id="8" name="Picture 7" descr="Module Thời Gian Thực RTC DS3231">
            <a:extLst>
              <a:ext uri="{FF2B5EF4-FFF2-40B4-BE49-F238E27FC236}">
                <a16:creationId xmlns:a16="http://schemas.microsoft.com/office/drawing/2014/main" id="{4BFF1197-AB02-B247-774C-553C951545E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6260" y="2129261"/>
            <a:ext cx="4110673" cy="3649345"/>
          </a:xfrm>
          <a:prstGeom prst="rect">
            <a:avLst/>
          </a:prstGeom>
          <a:noFill/>
          <a:ln>
            <a:noFill/>
          </a:ln>
        </p:spPr>
      </p:pic>
    </p:spTree>
    <p:extLst>
      <p:ext uri="{BB962C8B-B14F-4D97-AF65-F5344CB8AC3E}">
        <p14:creationId xmlns:p14="http://schemas.microsoft.com/office/powerpoint/2010/main" val="2183725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C9E9E-3056-BB77-4089-193B80D110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1FE7A2-2A28-D0BB-6B43-C145E0BCA215}"/>
              </a:ext>
            </a:extLst>
          </p:cNvPr>
          <p:cNvSpPr>
            <a:spLocks noGrp="1"/>
          </p:cNvSpPr>
          <p:nvPr>
            <p:ph type="title"/>
          </p:nvPr>
        </p:nvSpPr>
        <p:spPr>
          <a:xfrm>
            <a:off x="1143000" y="538266"/>
            <a:ext cx="11049000" cy="673101"/>
          </a:xfrm>
        </p:spPr>
        <p:txBody>
          <a:bodyPr>
            <a:noAutofit/>
          </a:bodyPr>
          <a:lstStyle/>
          <a:p>
            <a:pPr marL="50800" marR="0" lvl="0" algn="ctr" defTabSz="914400" rtl="0" eaLnBrk="1" fontAlgn="auto" latinLnBrk="0" hangingPunct="1">
              <a:lnSpc>
                <a:spcPct val="90000"/>
              </a:lnSpc>
              <a:spcBef>
                <a:spcPts val="1000"/>
              </a:spcBef>
              <a:spcAft>
                <a:spcPts val="0"/>
              </a:spcAft>
              <a:buClr>
                <a:srgbClr val="000000"/>
              </a:buClr>
              <a:buSzPts val="2800"/>
              <a:tabLst/>
              <a:defRPr/>
            </a:pPr>
            <a:r>
              <a:rPr lang="en-US" sz="3200" dirty="0">
                <a:solidFill>
                  <a:schemeClr val="bg1"/>
                </a:solidFill>
              </a:rPr>
              <a:t>2. 3</a:t>
            </a:r>
            <a:r>
              <a:rPr kumimoji="0" lang="en-US" sz="3200" b="1" i="0" u="none" strike="noStrike" kern="0" cap="none" spc="0" normalizeH="0" baseline="0" noProof="0" dirty="0">
                <a:ln>
                  <a:noFill/>
                </a:ln>
                <a:solidFill>
                  <a:schemeClr val="bg1"/>
                </a:solidFill>
                <a:effectLst/>
                <a:uLnTx/>
                <a:uFillTx/>
                <a:sym typeface="Arial"/>
              </a:rPr>
              <a:t>.</a:t>
            </a:r>
            <a:r>
              <a:rPr kumimoji="0" lang="vi-VN" sz="32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a:t>
            </a:r>
            <a:r>
              <a:rPr kumimoji="0" lang="vi-VN" sz="32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ựa chọn linh kiện hệ thống giám sát môi trường</a:t>
            </a:r>
            <a:br>
              <a:rPr kumimoji="0" lang="en-US" sz="3200" b="0" i="0" u="none" strike="noStrike" kern="0" cap="none" spc="0" normalizeH="0" baseline="0" noProof="0" dirty="0">
                <a:ln>
                  <a:noFill/>
                </a:ln>
                <a:solidFill>
                  <a:schemeClr val="bg1"/>
                </a:solidFill>
                <a:effectLst/>
                <a:uLnTx/>
                <a:uFillTx/>
                <a:ea typeface="Calibri" panose="020F0502020204030204" pitchFamily="34" charset="0"/>
                <a:cs typeface="Times New Roman" panose="02020603050405020304" pitchFamily="18" charset="0"/>
                <a:sym typeface="Arial"/>
              </a:rPr>
            </a:br>
            <a:br>
              <a:rPr lang="en-US" sz="3200" dirty="0">
                <a:solidFill>
                  <a:schemeClr val="bg1"/>
                </a:solidFill>
                <a:effectLst/>
                <a:ea typeface="Calibri" panose="020F0502020204030204" pitchFamily="34" charset="0"/>
                <a:cs typeface="Times New Roman" panose="02020603050405020304" pitchFamily="18" charset="0"/>
              </a:rPr>
            </a:br>
            <a:endParaRPr lang="en-US" sz="3200" dirty="0">
              <a:solidFill>
                <a:schemeClr val="bg1"/>
              </a:solidFill>
            </a:endParaRPr>
          </a:p>
        </p:txBody>
      </p:sp>
      <p:sp>
        <p:nvSpPr>
          <p:cNvPr id="3" name="Text Placeholder 2">
            <a:extLst>
              <a:ext uri="{FF2B5EF4-FFF2-40B4-BE49-F238E27FC236}">
                <a16:creationId xmlns:a16="http://schemas.microsoft.com/office/drawing/2014/main" id="{600DA6CD-CC03-1179-F25F-D0382939E669}"/>
              </a:ext>
            </a:extLst>
          </p:cNvPr>
          <p:cNvSpPr>
            <a:spLocks noGrp="1"/>
          </p:cNvSpPr>
          <p:nvPr>
            <p:ph type="body" idx="1"/>
          </p:nvPr>
        </p:nvSpPr>
        <p:spPr>
          <a:xfrm>
            <a:off x="0" y="1041400"/>
            <a:ext cx="12192000" cy="5397500"/>
          </a:xfrm>
        </p:spPr>
        <p:txBody>
          <a:bodyPr>
            <a:normAutofit/>
          </a:bodyPr>
          <a:lstStyle/>
          <a:p>
            <a:pPr marL="285750" indent="-285750" algn="just">
              <a:lnSpc>
                <a:spcPct val="107000"/>
              </a:lnSpc>
              <a:buFont typeface="Wingdings" panose="05000000000000000000" pitchFamily="2" charset="2"/>
              <a:buChar char="v"/>
            </a:pP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Màn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TFT LCD 1.44 Inch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SPI</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None/>
            </a:pPr>
            <a:r>
              <a:rPr lang="en-US" sz="2000" dirty="0">
                <a:effectLst/>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rPr>
              <a:t>THÔNG </a:t>
            </a:r>
            <a:r>
              <a:rPr lang="en-US" sz="2000" b="1" dirty="0" err="1">
                <a:effectLst/>
                <a:latin typeface="Times New Roman" panose="02020603050405020304" pitchFamily="18" charset="0"/>
                <a:ea typeface="Calibri" panose="020F0502020204030204" pitchFamily="34" charset="0"/>
              </a:rPr>
              <a:t>SỐ</a:t>
            </a:r>
            <a:r>
              <a:rPr lang="en-US" sz="2000" b="1" dirty="0">
                <a:effectLst/>
                <a:latin typeface="Times New Roman" panose="02020603050405020304" pitchFamily="18" charset="0"/>
                <a:ea typeface="Calibri" panose="020F0502020204030204" pitchFamily="34" charset="0"/>
              </a:rPr>
              <a:t> </a:t>
            </a:r>
            <a:r>
              <a:rPr lang="en-US" sz="2000" b="1" dirty="0" err="1">
                <a:effectLst/>
                <a:latin typeface="Times New Roman" panose="02020603050405020304" pitchFamily="18" charset="0"/>
                <a:ea typeface="Calibri" panose="020F0502020204030204" pitchFamily="34" charset="0"/>
              </a:rPr>
              <a:t>KỸ</a:t>
            </a:r>
            <a:r>
              <a:rPr lang="en-US" sz="2000" b="1" dirty="0">
                <a:effectLst/>
                <a:latin typeface="Times New Roman" panose="02020603050405020304" pitchFamily="18" charset="0"/>
                <a:ea typeface="Calibri" panose="020F0502020204030204" pitchFamily="34" charset="0"/>
              </a:rPr>
              <a:t> </a:t>
            </a:r>
            <a:r>
              <a:rPr lang="en-US" sz="2000" b="1" dirty="0" err="1">
                <a:effectLst/>
                <a:latin typeface="Times New Roman" panose="02020603050405020304" pitchFamily="18" charset="0"/>
                <a:ea typeface="Calibri" panose="020F0502020204030204" pitchFamily="34" charset="0"/>
              </a:rPr>
              <a:t>THUẬT</a:t>
            </a:r>
            <a:endParaRPr lang="en-US" sz="2000" dirty="0">
              <a:effectLst/>
              <a:ea typeface="Calibri" panose="020F0502020204030204" pitchFamily="34" charset="0"/>
            </a:endParaRPr>
          </a:p>
          <a:p>
            <a:pPr marL="742950" lvl="0" indent="-342900" algn="just">
              <a:lnSpc>
                <a:spcPct val="107000"/>
              </a:lnSpc>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1.44 inch</a:t>
            </a:r>
            <a:endParaRPr lang="en-US" sz="1800" dirty="0">
              <a:effectLst/>
              <a:ea typeface="Calibri" panose="020F0502020204030204" pitchFamily="34" charset="0"/>
              <a:cs typeface="Times New Roman" panose="02020603050405020304" pitchFamily="18" charset="0"/>
            </a:endParaRPr>
          </a:p>
          <a:p>
            <a:pPr marL="742950" lvl="0" indent="-342900" algn="just">
              <a:lnSpc>
                <a:spcPct val="107000"/>
              </a:lnSpc>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128x128</a:t>
            </a:r>
            <a:endParaRPr lang="en-US" sz="1800" dirty="0">
              <a:effectLst/>
              <a:ea typeface="Calibri" panose="020F0502020204030204" pitchFamily="34" charset="0"/>
              <a:cs typeface="Times New Roman" panose="02020603050405020304" pitchFamily="18" charset="0"/>
            </a:endParaRPr>
          </a:p>
          <a:p>
            <a:pPr marL="742950" lvl="0" indent="-342900" algn="just">
              <a:lnSpc>
                <a:spcPct val="107000"/>
              </a:lnSpc>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Đèn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đèn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led</a:t>
            </a:r>
            <a:endParaRPr lang="en-US" sz="1800" dirty="0">
              <a:effectLst/>
              <a:ea typeface="Calibri" panose="020F0502020204030204" pitchFamily="34" charset="0"/>
              <a:cs typeface="Times New Roman" panose="02020603050405020304" pitchFamily="18" charset="0"/>
            </a:endParaRPr>
          </a:p>
          <a:p>
            <a:pPr marL="742950" lvl="0" indent="-342900" algn="just">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SPI</a:t>
            </a:r>
            <a:endParaRPr lang="en-US" sz="1800" dirty="0">
              <a:effectLst/>
              <a:ea typeface="Calibri" panose="020F0502020204030204" pitchFamily="34" charset="0"/>
              <a:cs typeface="Times New Roman" panose="02020603050405020304" pitchFamily="18" charset="0"/>
            </a:endParaRPr>
          </a:p>
          <a:p>
            <a:pPr marL="742950" lvl="0" indent="-342900" algn="just">
              <a:lnSpc>
                <a:spcPct val="107000"/>
              </a:lnSpc>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sắc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65K</a:t>
            </a:r>
            <a:endParaRPr lang="en-US" sz="1800" dirty="0">
              <a:effectLst/>
              <a:ea typeface="Calibri" panose="020F0502020204030204" pitchFamily="34" charset="0"/>
              <a:cs typeface="Times New Roman" panose="02020603050405020304" pitchFamily="18" charset="0"/>
            </a:endParaRPr>
          </a:p>
          <a:p>
            <a:pPr marL="742950" lvl="0" indent="-342900" algn="just">
              <a:lnSpc>
                <a:spcPct val="107000"/>
              </a:lnSpc>
              <a:spcAft>
                <a:spcPts val="800"/>
              </a:spcAft>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TFT: 3.3 VDC</a:t>
            </a:r>
            <a:endParaRPr lang="en-US" sz="1800" dirty="0">
              <a:effectLst/>
              <a:ea typeface="Calibri" panose="020F0502020204030204" pitchFamily="34" charset="0"/>
              <a:cs typeface="Times New Roman" panose="02020603050405020304" pitchFamily="18" charset="0"/>
            </a:endParaRPr>
          </a:p>
          <a:p>
            <a:pPr marL="50800" indent="0">
              <a:buNone/>
            </a:pPr>
            <a:endParaRPr lang="en-US" sz="2000" dirty="0"/>
          </a:p>
          <a:p>
            <a:endParaRPr lang="en-US" sz="2000" dirty="0"/>
          </a:p>
          <a:p>
            <a:endParaRPr lang="en-US" sz="2000" dirty="0"/>
          </a:p>
        </p:txBody>
      </p:sp>
      <p:pic>
        <p:nvPicPr>
          <p:cNvPr id="4" name="Picture 3" descr="Màn hình LCD TFT 1.8 inch ST7735 giao tiếp SPI">
            <a:extLst>
              <a:ext uri="{FF2B5EF4-FFF2-40B4-BE49-F238E27FC236}">
                <a16:creationId xmlns:a16="http://schemas.microsoft.com/office/drawing/2014/main" id="{8E912AD0-1F81-17E4-779A-33F2D4CEDF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6716" y="2051050"/>
            <a:ext cx="4076700" cy="4076700"/>
          </a:xfrm>
          <a:prstGeom prst="rect">
            <a:avLst/>
          </a:prstGeom>
          <a:noFill/>
          <a:ln>
            <a:noFill/>
          </a:ln>
        </p:spPr>
      </p:pic>
    </p:spTree>
    <p:extLst>
      <p:ext uri="{BB962C8B-B14F-4D97-AF65-F5344CB8AC3E}">
        <p14:creationId xmlns:p14="http://schemas.microsoft.com/office/powerpoint/2010/main" val="89922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C2619-B865-5F90-9BCC-0349D6C289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0AF87-B2C3-8E72-B4D1-8AA3C38FFBA9}"/>
              </a:ext>
            </a:extLst>
          </p:cNvPr>
          <p:cNvSpPr>
            <a:spLocks noGrp="1"/>
          </p:cNvSpPr>
          <p:nvPr>
            <p:ph type="title"/>
          </p:nvPr>
        </p:nvSpPr>
        <p:spPr>
          <a:xfrm>
            <a:off x="1143000" y="538266"/>
            <a:ext cx="11049000" cy="673101"/>
          </a:xfrm>
        </p:spPr>
        <p:txBody>
          <a:bodyPr>
            <a:noAutofit/>
          </a:bodyPr>
          <a:lstStyle/>
          <a:p>
            <a:pPr marL="50800" marR="0" lvl="0" algn="ctr" defTabSz="914400" rtl="0" eaLnBrk="1" fontAlgn="auto" latinLnBrk="0" hangingPunct="1">
              <a:lnSpc>
                <a:spcPct val="90000"/>
              </a:lnSpc>
              <a:spcBef>
                <a:spcPts val="1000"/>
              </a:spcBef>
              <a:spcAft>
                <a:spcPts val="0"/>
              </a:spcAft>
              <a:buClr>
                <a:srgbClr val="000000"/>
              </a:buClr>
              <a:buSzPts val="2800"/>
              <a:tabLst/>
              <a:defRPr/>
            </a:pPr>
            <a:r>
              <a:rPr lang="en-US" sz="3200" dirty="0">
                <a:solidFill>
                  <a:schemeClr val="bg1"/>
                </a:solidFill>
              </a:rPr>
              <a:t>2. 3</a:t>
            </a:r>
            <a:r>
              <a:rPr kumimoji="0" lang="en-US" sz="3200" b="1" i="0" u="none" strike="noStrike" kern="0" cap="none" spc="0" normalizeH="0" baseline="0" noProof="0" dirty="0">
                <a:ln>
                  <a:noFill/>
                </a:ln>
                <a:solidFill>
                  <a:schemeClr val="bg1"/>
                </a:solidFill>
                <a:effectLst/>
                <a:uLnTx/>
                <a:uFillTx/>
                <a:sym typeface="Arial"/>
              </a:rPr>
              <a:t>.</a:t>
            </a:r>
            <a:r>
              <a:rPr kumimoji="0" lang="vi-VN" sz="32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a:t>
            </a:r>
            <a:r>
              <a:rPr kumimoji="0" lang="vi-VN" sz="32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ựa chọn linh kiện hệ thống giám sát môi trường</a:t>
            </a:r>
            <a:br>
              <a:rPr kumimoji="0" lang="en-US" sz="3200" b="0" i="0" u="none" strike="noStrike" kern="0" cap="none" spc="0" normalizeH="0" baseline="0" noProof="0" dirty="0">
                <a:ln>
                  <a:noFill/>
                </a:ln>
                <a:solidFill>
                  <a:schemeClr val="bg1"/>
                </a:solidFill>
                <a:effectLst/>
                <a:uLnTx/>
                <a:uFillTx/>
                <a:ea typeface="Calibri" panose="020F0502020204030204" pitchFamily="34" charset="0"/>
                <a:cs typeface="Times New Roman" panose="02020603050405020304" pitchFamily="18" charset="0"/>
                <a:sym typeface="Arial"/>
              </a:rPr>
            </a:br>
            <a:br>
              <a:rPr lang="en-US" sz="3200" dirty="0">
                <a:solidFill>
                  <a:schemeClr val="bg1"/>
                </a:solidFill>
                <a:effectLst/>
                <a:ea typeface="Calibri" panose="020F0502020204030204" pitchFamily="34" charset="0"/>
                <a:cs typeface="Times New Roman" panose="02020603050405020304" pitchFamily="18" charset="0"/>
              </a:rPr>
            </a:br>
            <a:endParaRPr lang="en-US" sz="3200" dirty="0">
              <a:solidFill>
                <a:schemeClr val="bg1"/>
              </a:solidFill>
            </a:endParaRPr>
          </a:p>
        </p:txBody>
      </p:sp>
      <p:sp>
        <p:nvSpPr>
          <p:cNvPr id="3" name="Text Placeholder 2">
            <a:extLst>
              <a:ext uri="{FF2B5EF4-FFF2-40B4-BE49-F238E27FC236}">
                <a16:creationId xmlns:a16="http://schemas.microsoft.com/office/drawing/2014/main" id="{9829ABCC-721A-75D9-1448-64E82199B7F8}"/>
              </a:ext>
            </a:extLst>
          </p:cNvPr>
          <p:cNvSpPr>
            <a:spLocks noGrp="1"/>
          </p:cNvSpPr>
          <p:nvPr>
            <p:ph type="body" idx="1"/>
          </p:nvPr>
        </p:nvSpPr>
        <p:spPr>
          <a:xfrm>
            <a:off x="0" y="1041400"/>
            <a:ext cx="12192000" cy="5397500"/>
          </a:xfrm>
        </p:spPr>
        <p:txBody>
          <a:bodyPr>
            <a:normAutofit/>
          </a:bodyPr>
          <a:lstStyle/>
          <a:p>
            <a:pPr marL="285750" indent="-285750" algn="just">
              <a:lnSpc>
                <a:spcPct val="107000"/>
              </a:lnSpc>
              <a:buFont typeface="Wingdings" panose="05000000000000000000" pitchFamily="2" charset="2"/>
              <a:buChar char="v"/>
            </a:pPr>
            <a:r>
              <a:rPr lang="en-US" sz="2400" b="1" dirty="0">
                <a:latin typeface="Times New Roman" panose="02020603050405020304" pitchFamily="18" charset="0"/>
                <a:ea typeface="Calibri" panose="020F0502020204030204" pitchFamily="34" charset="0"/>
              </a:rPr>
              <a:t>Module </a:t>
            </a:r>
            <a:r>
              <a:rPr lang="en-US" sz="2400" b="1" dirty="0">
                <a:effectLst/>
                <a:latin typeface="Times New Roman" panose="02020603050405020304" pitchFamily="18" charset="0"/>
                <a:ea typeface="Calibri" panose="020F0502020204030204" pitchFamily="34" charset="0"/>
              </a:rPr>
              <a:t>LORA</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None/>
            </a:pPr>
            <a:r>
              <a:rPr lang="en-US" sz="2000" dirty="0">
                <a:effectLst/>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rPr>
              <a:t>THÔNG </a:t>
            </a:r>
            <a:r>
              <a:rPr lang="en-US" sz="2000" b="1" dirty="0" err="1">
                <a:effectLst/>
                <a:latin typeface="Times New Roman" panose="02020603050405020304" pitchFamily="18" charset="0"/>
                <a:ea typeface="Calibri" panose="020F0502020204030204" pitchFamily="34" charset="0"/>
              </a:rPr>
              <a:t>SỐ</a:t>
            </a:r>
            <a:r>
              <a:rPr lang="en-US" sz="2000" b="1" dirty="0">
                <a:effectLst/>
                <a:latin typeface="Times New Roman" panose="02020603050405020304" pitchFamily="18" charset="0"/>
                <a:ea typeface="Calibri" panose="020F0502020204030204" pitchFamily="34" charset="0"/>
              </a:rPr>
              <a:t> </a:t>
            </a:r>
            <a:r>
              <a:rPr lang="en-US" sz="2000" b="1" dirty="0" err="1">
                <a:effectLst/>
                <a:latin typeface="Times New Roman" panose="02020603050405020304" pitchFamily="18" charset="0"/>
                <a:ea typeface="Calibri" panose="020F0502020204030204" pitchFamily="34" charset="0"/>
              </a:rPr>
              <a:t>KỸ</a:t>
            </a:r>
            <a:r>
              <a:rPr lang="en-US" sz="2000" b="1" dirty="0">
                <a:effectLst/>
                <a:latin typeface="Times New Roman" panose="02020603050405020304" pitchFamily="18" charset="0"/>
                <a:ea typeface="Calibri" panose="020F0502020204030204" pitchFamily="34" charset="0"/>
              </a:rPr>
              <a:t> </a:t>
            </a:r>
            <a:r>
              <a:rPr lang="en-US" sz="2000" b="1" dirty="0" err="1">
                <a:effectLst/>
                <a:latin typeface="Times New Roman" panose="02020603050405020304" pitchFamily="18" charset="0"/>
                <a:ea typeface="Calibri" panose="020F0502020204030204" pitchFamily="34" charset="0"/>
              </a:rPr>
              <a:t>THUẬT</a:t>
            </a:r>
            <a:endParaRPr lang="en-US" sz="2000" dirty="0">
              <a:effectLst/>
              <a:ea typeface="Calibri" panose="020F0502020204030204" pitchFamily="34" charset="0"/>
            </a:endParaRPr>
          </a:p>
          <a:p>
            <a:pPr marL="400050" indent="-57150" algn="l">
              <a:spcBef>
                <a:spcPts val="0"/>
              </a:spcBef>
              <a:buFont typeface="Arial" panose="020B0604020202020204" pitchFamily="34" charset="0"/>
              <a:buChar char="•"/>
            </a:pPr>
            <a:r>
              <a:rPr lang="en-US" sz="2000" b="0" i="0" dirty="0">
                <a:solidFill>
                  <a:schemeClr val="tx1"/>
                </a:solidFill>
                <a:effectLst/>
              </a:rPr>
              <a:t>IC: </a:t>
            </a:r>
            <a:r>
              <a:rPr lang="en-US" sz="2000" b="0" i="0" dirty="0" err="1">
                <a:solidFill>
                  <a:schemeClr val="tx1"/>
                </a:solidFill>
                <a:effectLst/>
              </a:rPr>
              <a:t>SX1278</a:t>
            </a:r>
            <a:endParaRPr lang="en-US" sz="2000" b="0" i="0" dirty="0">
              <a:solidFill>
                <a:schemeClr val="tx1"/>
              </a:solidFill>
              <a:effectLst/>
            </a:endParaRPr>
          </a:p>
          <a:p>
            <a:pPr marL="400050" indent="-57150" algn="l">
              <a:spcBef>
                <a:spcPts val="0"/>
              </a:spcBef>
              <a:buFont typeface="Arial" panose="020B0604020202020204" pitchFamily="34" charset="0"/>
              <a:buChar char="•"/>
            </a:pPr>
            <a:r>
              <a:rPr lang="en-US" sz="2000" b="0" i="0" dirty="0" err="1">
                <a:solidFill>
                  <a:schemeClr val="tx1"/>
                </a:solidFill>
                <a:effectLst/>
              </a:rPr>
              <a:t>Tần</a:t>
            </a:r>
            <a:r>
              <a:rPr lang="en-US" sz="2000" b="0" i="0" dirty="0">
                <a:solidFill>
                  <a:schemeClr val="tx1"/>
                </a:solidFill>
                <a:effectLst/>
              </a:rPr>
              <a:t> </a:t>
            </a:r>
            <a:r>
              <a:rPr lang="en-US" sz="2000" b="0" i="0" dirty="0" err="1">
                <a:solidFill>
                  <a:schemeClr val="tx1"/>
                </a:solidFill>
                <a:effectLst/>
              </a:rPr>
              <a:t>số</a:t>
            </a:r>
            <a:r>
              <a:rPr lang="en-US" sz="2000" b="0" i="0" dirty="0">
                <a:solidFill>
                  <a:schemeClr val="tx1"/>
                </a:solidFill>
                <a:effectLst/>
              </a:rPr>
              <a:t>: 410-</a:t>
            </a:r>
            <a:r>
              <a:rPr lang="en-US" sz="2000" b="0" i="0" dirty="0" err="1">
                <a:solidFill>
                  <a:schemeClr val="tx1"/>
                </a:solidFill>
                <a:effectLst/>
              </a:rPr>
              <a:t>441MHz</a:t>
            </a:r>
            <a:r>
              <a:rPr lang="en-US" sz="2000" b="0" i="0" dirty="0">
                <a:solidFill>
                  <a:schemeClr val="tx1"/>
                </a:solidFill>
                <a:effectLst/>
              </a:rPr>
              <a:t> ( </a:t>
            </a:r>
            <a:r>
              <a:rPr lang="en-US" sz="2000" b="0" i="0" dirty="0" err="1">
                <a:solidFill>
                  <a:schemeClr val="tx1"/>
                </a:solidFill>
                <a:effectLst/>
              </a:rPr>
              <a:t>Mặc</a:t>
            </a:r>
            <a:r>
              <a:rPr lang="en-US" sz="2000" b="0" i="0" dirty="0">
                <a:solidFill>
                  <a:schemeClr val="tx1"/>
                </a:solidFill>
                <a:effectLst/>
              </a:rPr>
              <a:t> </a:t>
            </a:r>
            <a:r>
              <a:rPr lang="en-US" sz="2000" b="0" i="0" dirty="0" err="1">
                <a:solidFill>
                  <a:schemeClr val="tx1"/>
                </a:solidFill>
                <a:effectLst/>
              </a:rPr>
              <a:t>định</a:t>
            </a:r>
            <a:r>
              <a:rPr lang="en-US" sz="2000" b="0" i="0" dirty="0">
                <a:solidFill>
                  <a:schemeClr val="tx1"/>
                </a:solidFill>
                <a:effectLst/>
              </a:rPr>
              <a:t> </a:t>
            </a:r>
            <a:r>
              <a:rPr lang="en-US" sz="2000" b="0" i="0" dirty="0" err="1">
                <a:solidFill>
                  <a:schemeClr val="tx1"/>
                </a:solidFill>
                <a:effectLst/>
              </a:rPr>
              <a:t>433MHz</a:t>
            </a:r>
            <a:r>
              <a:rPr lang="en-US" sz="2000" b="0" i="0" dirty="0">
                <a:solidFill>
                  <a:schemeClr val="tx1"/>
                </a:solidFill>
                <a:effectLst/>
              </a:rPr>
              <a:t>)</a:t>
            </a:r>
          </a:p>
          <a:p>
            <a:pPr marL="400050" indent="-57150" algn="l">
              <a:spcBef>
                <a:spcPts val="0"/>
              </a:spcBef>
              <a:buFont typeface="Arial" panose="020B0604020202020204" pitchFamily="34" charset="0"/>
              <a:buChar char="•"/>
            </a:pPr>
            <a:r>
              <a:rPr lang="en-US" sz="2000" b="0" i="0" dirty="0">
                <a:solidFill>
                  <a:schemeClr val="tx1"/>
                </a:solidFill>
                <a:effectLst/>
              </a:rPr>
              <a:t>Công </a:t>
            </a:r>
            <a:r>
              <a:rPr lang="en-US" sz="2000" b="0" i="0" dirty="0" err="1">
                <a:solidFill>
                  <a:schemeClr val="tx1"/>
                </a:solidFill>
                <a:effectLst/>
              </a:rPr>
              <a:t>suất</a:t>
            </a:r>
            <a:r>
              <a:rPr lang="en-US" sz="2000" b="0" i="0" dirty="0">
                <a:solidFill>
                  <a:schemeClr val="tx1"/>
                </a:solidFill>
                <a:effectLst/>
              </a:rPr>
              <a:t>: </a:t>
            </a:r>
            <a:r>
              <a:rPr lang="en-US" sz="2000" b="0" i="0" dirty="0" err="1">
                <a:solidFill>
                  <a:schemeClr val="tx1"/>
                </a:solidFill>
                <a:effectLst/>
              </a:rPr>
              <a:t>30dBm</a:t>
            </a:r>
            <a:r>
              <a:rPr lang="en-US" sz="2000" b="0" i="0" dirty="0">
                <a:solidFill>
                  <a:schemeClr val="tx1"/>
                </a:solidFill>
                <a:effectLst/>
              </a:rPr>
              <a:t> (</a:t>
            </a:r>
            <a:r>
              <a:rPr lang="en-US" sz="2000" b="0" i="0" dirty="0" err="1">
                <a:solidFill>
                  <a:schemeClr val="tx1"/>
                </a:solidFill>
                <a:effectLst/>
              </a:rPr>
              <a:t>1W</a:t>
            </a:r>
            <a:r>
              <a:rPr lang="en-US" sz="2000" b="0" i="0" dirty="0">
                <a:solidFill>
                  <a:schemeClr val="tx1"/>
                </a:solidFill>
                <a:effectLst/>
              </a:rPr>
              <a:t>)</a:t>
            </a:r>
          </a:p>
          <a:p>
            <a:pPr marL="400050" indent="-57150" algn="l">
              <a:spcBef>
                <a:spcPts val="0"/>
              </a:spcBef>
              <a:buFont typeface="Arial" panose="020B0604020202020204" pitchFamily="34" charset="0"/>
              <a:buChar char="•"/>
            </a:pPr>
            <a:r>
              <a:rPr lang="en-US" sz="2000" b="0" i="0" dirty="0" err="1">
                <a:solidFill>
                  <a:schemeClr val="tx1"/>
                </a:solidFill>
                <a:effectLst/>
              </a:rPr>
              <a:t>Khoảng</a:t>
            </a:r>
            <a:r>
              <a:rPr lang="en-US" sz="2000" b="0" i="0" dirty="0">
                <a:solidFill>
                  <a:schemeClr val="tx1"/>
                </a:solidFill>
                <a:effectLst/>
              </a:rPr>
              <a:t> </a:t>
            </a:r>
            <a:r>
              <a:rPr lang="en-US" sz="2000" b="0" i="0" dirty="0" err="1">
                <a:solidFill>
                  <a:schemeClr val="tx1"/>
                </a:solidFill>
                <a:effectLst/>
              </a:rPr>
              <a:t>cách</a:t>
            </a:r>
            <a:r>
              <a:rPr lang="en-US" sz="2000" b="0" i="0" dirty="0">
                <a:solidFill>
                  <a:schemeClr val="tx1"/>
                </a:solidFill>
                <a:effectLst/>
              </a:rPr>
              <a:t>: </a:t>
            </a:r>
            <a:r>
              <a:rPr lang="en-US" sz="2000" b="0" i="0" dirty="0" err="1">
                <a:solidFill>
                  <a:schemeClr val="tx1"/>
                </a:solidFill>
                <a:effectLst/>
              </a:rPr>
              <a:t>3km</a:t>
            </a:r>
            <a:endParaRPr lang="en-US" sz="2000" b="0" i="0" dirty="0">
              <a:solidFill>
                <a:schemeClr val="tx1"/>
              </a:solidFill>
              <a:effectLst/>
            </a:endParaRPr>
          </a:p>
          <a:p>
            <a:pPr marL="400050" indent="-57150" algn="l">
              <a:spcBef>
                <a:spcPts val="0"/>
              </a:spcBef>
              <a:buFont typeface="Arial" panose="020B0604020202020204" pitchFamily="34" charset="0"/>
              <a:buChar char="•"/>
            </a:pPr>
            <a:r>
              <a:rPr lang="en-US" sz="2000" b="0" i="0" dirty="0">
                <a:solidFill>
                  <a:schemeClr val="tx1"/>
                </a:solidFill>
                <a:effectLst/>
              </a:rPr>
              <a:t>Giao </a:t>
            </a:r>
            <a:r>
              <a:rPr lang="en-US" sz="2000" b="0" i="0" dirty="0" err="1">
                <a:solidFill>
                  <a:schemeClr val="tx1"/>
                </a:solidFill>
                <a:effectLst/>
              </a:rPr>
              <a:t>tiếp</a:t>
            </a:r>
            <a:r>
              <a:rPr lang="en-US" sz="2000" b="0" i="0" dirty="0">
                <a:solidFill>
                  <a:schemeClr val="tx1"/>
                </a:solidFill>
                <a:effectLst/>
              </a:rPr>
              <a:t>: UART</a:t>
            </a:r>
          </a:p>
          <a:p>
            <a:pPr marL="400050" indent="-57150" algn="l">
              <a:spcBef>
                <a:spcPts val="0"/>
              </a:spcBef>
              <a:buFont typeface="Arial" panose="020B0604020202020204" pitchFamily="34" charset="0"/>
              <a:buChar char="•"/>
            </a:pPr>
            <a:r>
              <a:rPr lang="en-US" sz="2000" b="0" i="0" dirty="0" err="1">
                <a:solidFill>
                  <a:schemeClr val="tx1"/>
                </a:solidFill>
                <a:effectLst/>
              </a:rPr>
              <a:t>Dòng</a:t>
            </a:r>
            <a:r>
              <a:rPr lang="en-US" sz="2000" b="0" i="0" dirty="0">
                <a:solidFill>
                  <a:schemeClr val="tx1"/>
                </a:solidFill>
                <a:effectLst/>
              </a:rPr>
              <a:t> </a:t>
            </a:r>
            <a:r>
              <a:rPr lang="en-US" sz="2000" b="0" i="0" dirty="0" err="1">
                <a:solidFill>
                  <a:schemeClr val="tx1"/>
                </a:solidFill>
                <a:effectLst/>
              </a:rPr>
              <a:t>điện</a:t>
            </a:r>
            <a:r>
              <a:rPr lang="en-US" sz="2000" b="0" i="0" dirty="0">
                <a:solidFill>
                  <a:schemeClr val="tx1"/>
                </a:solidFill>
                <a:effectLst/>
              </a:rPr>
              <a:t> </a:t>
            </a:r>
            <a:r>
              <a:rPr lang="en-US" sz="2000" b="0" i="0" dirty="0" err="1">
                <a:solidFill>
                  <a:schemeClr val="tx1"/>
                </a:solidFill>
                <a:effectLst/>
              </a:rPr>
              <a:t>tiêu</a:t>
            </a:r>
            <a:r>
              <a:rPr lang="en-US" sz="2000" b="0" i="0" dirty="0">
                <a:solidFill>
                  <a:schemeClr val="tx1"/>
                </a:solidFill>
                <a:effectLst/>
              </a:rPr>
              <a:t> </a:t>
            </a:r>
            <a:r>
              <a:rPr lang="en-US" sz="2000" b="0" i="0" dirty="0" err="1">
                <a:solidFill>
                  <a:schemeClr val="tx1"/>
                </a:solidFill>
                <a:effectLst/>
              </a:rPr>
              <a:t>thụ</a:t>
            </a:r>
            <a:r>
              <a:rPr lang="en-US" sz="2000" b="0" i="0" dirty="0">
                <a:solidFill>
                  <a:schemeClr val="tx1"/>
                </a:solidFill>
                <a:effectLst/>
              </a:rPr>
              <a:t> </a:t>
            </a:r>
            <a:r>
              <a:rPr lang="en-US" sz="2000" b="0" i="0" dirty="0" err="1">
                <a:solidFill>
                  <a:schemeClr val="tx1"/>
                </a:solidFill>
                <a:effectLst/>
              </a:rPr>
              <a:t>khi</a:t>
            </a:r>
            <a:r>
              <a:rPr lang="en-US" sz="2000" b="0" i="0" dirty="0">
                <a:solidFill>
                  <a:schemeClr val="tx1"/>
                </a:solidFill>
                <a:effectLst/>
              </a:rPr>
              <a:t> </a:t>
            </a:r>
            <a:r>
              <a:rPr lang="en-US" sz="2000" b="0" i="0" dirty="0" err="1">
                <a:solidFill>
                  <a:schemeClr val="tx1"/>
                </a:solidFill>
                <a:effectLst/>
              </a:rPr>
              <a:t>hoạt</a:t>
            </a:r>
            <a:r>
              <a:rPr lang="en-US" sz="2000" b="0" i="0" dirty="0">
                <a:solidFill>
                  <a:schemeClr val="tx1"/>
                </a:solidFill>
                <a:effectLst/>
              </a:rPr>
              <a:t> </a:t>
            </a:r>
            <a:r>
              <a:rPr lang="en-US" sz="2000" b="0" i="0" dirty="0" err="1">
                <a:solidFill>
                  <a:schemeClr val="tx1"/>
                </a:solidFill>
                <a:effectLst/>
              </a:rPr>
              <a:t>động</a:t>
            </a:r>
            <a:r>
              <a:rPr lang="en-US" sz="2000" b="0" i="0" dirty="0">
                <a:solidFill>
                  <a:schemeClr val="tx1"/>
                </a:solidFill>
                <a:effectLst/>
              </a:rPr>
              <a:t>: </a:t>
            </a:r>
            <a:r>
              <a:rPr lang="en-US" sz="2000" b="0" i="0" dirty="0" err="1">
                <a:solidFill>
                  <a:schemeClr val="tx1"/>
                </a:solidFill>
                <a:effectLst/>
              </a:rPr>
              <a:t>104mA</a:t>
            </a:r>
            <a:endParaRPr lang="en-US" sz="2000" b="0" i="0" dirty="0">
              <a:solidFill>
                <a:schemeClr val="tx1"/>
              </a:solidFill>
              <a:effectLst/>
            </a:endParaRPr>
          </a:p>
          <a:p>
            <a:pPr marL="400050" indent="-57150" algn="l">
              <a:spcBef>
                <a:spcPts val="0"/>
              </a:spcBef>
              <a:buFont typeface="Arial" panose="020B0604020202020204" pitchFamily="34" charset="0"/>
              <a:buChar char="•"/>
            </a:pPr>
            <a:r>
              <a:rPr lang="en-US" sz="2000" b="0" i="0" dirty="0" err="1">
                <a:solidFill>
                  <a:schemeClr val="tx1"/>
                </a:solidFill>
                <a:effectLst/>
              </a:rPr>
              <a:t>Dòng</a:t>
            </a:r>
            <a:r>
              <a:rPr lang="en-US" sz="2000" b="0" i="0" dirty="0">
                <a:solidFill>
                  <a:schemeClr val="tx1"/>
                </a:solidFill>
                <a:effectLst/>
              </a:rPr>
              <a:t> </a:t>
            </a:r>
            <a:r>
              <a:rPr lang="en-US" sz="2000" b="0" i="0" dirty="0" err="1">
                <a:solidFill>
                  <a:schemeClr val="tx1"/>
                </a:solidFill>
                <a:effectLst/>
              </a:rPr>
              <a:t>điện</a:t>
            </a:r>
            <a:r>
              <a:rPr lang="en-US" sz="2000" b="0" i="0" dirty="0">
                <a:solidFill>
                  <a:schemeClr val="tx1"/>
                </a:solidFill>
                <a:effectLst/>
              </a:rPr>
              <a:t> </a:t>
            </a:r>
            <a:r>
              <a:rPr lang="en-US" sz="2000" b="0" i="0" dirty="0" err="1">
                <a:solidFill>
                  <a:schemeClr val="tx1"/>
                </a:solidFill>
                <a:effectLst/>
              </a:rPr>
              <a:t>tiêu</a:t>
            </a:r>
            <a:r>
              <a:rPr lang="en-US" sz="2000" b="0" i="0" dirty="0">
                <a:solidFill>
                  <a:schemeClr val="tx1"/>
                </a:solidFill>
                <a:effectLst/>
              </a:rPr>
              <a:t> </a:t>
            </a:r>
            <a:r>
              <a:rPr lang="en-US" sz="2000" b="0" i="0" dirty="0" err="1">
                <a:solidFill>
                  <a:schemeClr val="tx1"/>
                </a:solidFill>
                <a:effectLst/>
              </a:rPr>
              <a:t>thụ</a:t>
            </a:r>
            <a:r>
              <a:rPr lang="en-US" sz="2000" b="0" i="0" dirty="0">
                <a:solidFill>
                  <a:schemeClr val="tx1"/>
                </a:solidFill>
                <a:effectLst/>
              </a:rPr>
              <a:t> </a:t>
            </a:r>
            <a:r>
              <a:rPr lang="en-US" sz="2000" b="0" i="0" dirty="0" err="1">
                <a:solidFill>
                  <a:schemeClr val="tx1"/>
                </a:solidFill>
                <a:effectLst/>
              </a:rPr>
              <a:t>khi</a:t>
            </a:r>
            <a:r>
              <a:rPr lang="en-US" sz="2000" b="0" i="0" dirty="0">
                <a:solidFill>
                  <a:schemeClr val="tx1"/>
                </a:solidFill>
                <a:effectLst/>
              </a:rPr>
              <a:t> </a:t>
            </a:r>
            <a:r>
              <a:rPr lang="en-US" sz="2000" b="0" i="0" dirty="0" err="1">
                <a:solidFill>
                  <a:schemeClr val="tx1"/>
                </a:solidFill>
                <a:effectLst/>
              </a:rPr>
              <a:t>nhận</a:t>
            </a:r>
            <a:r>
              <a:rPr lang="en-US" sz="2000" b="0" i="0" dirty="0">
                <a:solidFill>
                  <a:schemeClr val="tx1"/>
                </a:solidFill>
                <a:effectLst/>
              </a:rPr>
              <a:t> </a:t>
            </a:r>
            <a:r>
              <a:rPr lang="en-US" sz="2000" b="0" i="0" dirty="0" err="1">
                <a:solidFill>
                  <a:schemeClr val="tx1"/>
                </a:solidFill>
                <a:effectLst/>
              </a:rPr>
              <a:t>tín</a:t>
            </a:r>
            <a:r>
              <a:rPr lang="en-US" sz="2000" b="0" i="0" dirty="0">
                <a:solidFill>
                  <a:schemeClr val="tx1"/>
                </a:solidFill>
                <a:effectLst/>
              </a:rPr>
              <a:t> </a:t>
            </a:r>
            <a:r>
              <a:rPr lang="en-US" sz="2000" b="0" i="0" dirty="0" err="1">
                <a:solidFill>
                  <a:schemeClr val="tx1"/>
                </a:solidFill>
                <a:effectLst/>
              </a:rPr>
              <a:t>hiệu</a:t>
            </a:r>
            <a:r>
              <a:rPr lang="en-US" sz="2000" b="0" i="0" dirty="0">
                <a:solidFill>
                  <a:schemeClr val="tx1"/>
                </a:solidFill>
                <a:effectLst/>
              </a:rPr>
              <a:t>: </a:t>
            </a:r>
            <a:r>
              <a:rPr lang="en-US" sz="2000" b="0" i="0" dirty="0" err="1">
                <a:solidFill>
                  <a:schemeClr val="tx1"/>
                </a:solidFill>
                <a:effectLst/>
              </a:rPr>
              <a:t>18mA</a:t>
            </a:r>
            <a:endParaRPr lang="en-US" sz="2000" b="0" i="0" dirty="0">
              <a:solidFill>
                <a:schemeClr val="tx1"/>
              </a:solidFill>
              <a:effectLst/>
            </a:endParaRPr>
          </a:p>
          <a:p>
            <a:pPr marL="400050" indent="-57150" algn="l">
              <a:spcBef>
                <a:spcPts val="0"/>
              </a:spcBef>
              <a:buFont typeface="Arial" panose="020B0604020202020204" pitchFamily="34" charset="0"/>
              <a:buChar char="•"/>
            </a:pPr>
            <a:r>
              <a:rPr lang="en-US" sz="2000" b="0" i="0" dirty="0" err="1">
                <a:solidFill>
                  <a:schemeClr val="tx1"/>
                </a:solidFill>
                <a:effectLst/>
              </a:rPr>
              <a:t>Dòng</a:t>
            </a:r>
            <a:r>
              <a:rPr lang="en-US" sz="2000" b="0" i="0" dirty="0">
                <a:solidFill>
                  <a:schemeClr val="tx1"/>
                </a:solidFill>
                <a:effectLst/>
              </a:rPr>
              <a:t> </a:t>
            </a:r>
            <a:r>
              <a:rPr lang="en-US" sz="2000" b="0" i="0" dirty="0" err="1">
                <a:solidFill>
                  <a:schemeClr val="tx1"/>
                </a:solidFill>
                <a:effectLst/>
              </a:rPr>
              <a:t>điện</a:t>
            </a:r>
            <a:r>
              <a:rPr lang="en-US" sz="2000" b="0" i="0" dirty="0">
                <a:solidFill>
                  <a:schemeClr val="tx1"/>
                </a:solidFill>
                <a:effectLst/>
              </a:rPr>
              <a:t> </a:t>
            </a:r>
            <a:r>
              <a:rPr lang="en-US" sz="2000" b="0" i="0" dirty="0" err="1">
                <a:solidFill>
                  <a:schemeClr val="tx1"/>
                </a:solidFill>
                <a:effectLst/>
              </a:rPr>
              <a:t>trong</a:t>
            </a:r>
            <a:r>
              <a:rPr lang="en-US" sz="2000" b="0" i="0" dirty="0">
                <a:solidFill>
                  <a:schemeClr val="tx1"/>
                </a:solidFill>
                <a:effectLst/>
              </a:rPr>
              <a:t> </a:t>
            </a:r>
            <a:r>
              <a:rPr lang="en-US" sz="2000" b="0" i="0" dirty="0" err="1">
                <a:solidFill>
                  <a:schemeClr val="tx1"/>
                </a:solidFill>
                <a:effectLst/>
              </a:rPr>
              <a:t>chế</a:t>
            </a:r>
            <a:r>
              <a:rPr lang="en-US" sz="2000" b="0" i="0" dirty="0">
                <a:solidFill>
                  <a:schemeClr val="tx1"/>
                </a:solidFill>
                <a:effectLst/>
              </a:rPr>
              <a:t> </a:t>
            </a:r>
            <a:r>
              <a:rPr lang="en-US" sz="2000" b="0" i="0" dirty="0" err="1">
                <a:solidFill>
                  <a:schemeClr val="tx1"/>
                </a:solidFill>
                <a:effectLst/>
              </a:rPr>
              <a:t>độ</a:t>
            </a:r>
            <a:r>
              <a:rPr lang="en-US" sz="2000" b="0" i="0" dirty="0">
                <a:solidFill>
                  <a:schemeClr val="tx1"/>
                </a:solidFill>
                <a:effectLst/>
              </a:rPr>
              <a:t> </a:t>
            </a:r>
            <a:r>
              <a:rPr lang="en-US" sz="2000" b="0" i="0" dirty="0" err="1">
                <a:solidFill>
                  <a:schemeClr val="tx1"/>
                </a:solidFill>
                <a:effectLst/>
              </a:rPr>
              <a:t>ngủ</a:t>
            </a:r>
            <a:r>
              <a:rPr lang="en-US" sz="2000" b="0" i="0" dirty="0">
                <a:solidFill>
                  <a:schemeClr val="tx1"/>
                </a:solidFill>
                <a:effectLst/>
              </a:rPr>
              <a:t>: </a:t>
            </a:r>
            <a:r>
              <a:rPr lang="en-US" sz="2000" b="0" i="0" dirty="0" err="1">
                <a:solidFill>
                  <a:schemeClr val="tx1"/>
                </a:solidFill>
                <a:effectLst/>
              </a:rPr>
              <a:t>1.5uA</a:t>
            </a:r>
            <a:endParaRPr lang="en-US" sz="2000" b="0" i="0" dirty="0">
              <a:solidFill>
                <a:schemeClr val="tx1"/>
              </a:solidFill>
              <a:effectLst/>
            </a:endParaRPr>
          </a:p>
          <a:p>
            <a:pPr marL="400050" indent="-57150" algn="l">
              <a:spcBef>
                <a:spcPts val="0"/>
              </a:spcBef>
              <a:buFont typeface="Arial" panose="020B0604020202020204" pitchFamily="34" charset="0"/>
              <a:buChar char="•"/>
            </a:pPr>
            <a:r>
              <a:rPr lang="en-US" sz="2000" b="0" i="0" dirty="0" err="1">
                <a:solidFill>
                  <a:schemeClr val="tx1"/>
                </a:solidFill>
                <a:effectLst/>
              </a:rPr>
              <a:t>Điện</a:t>
            </a:r>
            <a:r>
              <a:rPr lang="en-US" sz="2000" b="0" i="0" dirty="0">
                <a:solidFill>
                  <a:schemeClr val="tx1"/>
                </a:solidFill>
                <a:effectLst/>
              </a:rPr>
              <a:t> </a:t>
            </a:r>
            <a:r>
              <a:rPr lang="en-US" sz="2000" b="0" i="0" dirty="0" err="1">
                <a:solidFill>
                  <a:schemeClr val="tx1"/>
                </a:solidFill>
                <a:effectLst/>
              </a:rPr>
              <a:t>áp</a:t>
            </a:r>
            <a:r>
              <a:rPr lang="en-US" sz="2000" b="0" i="0" dirty="0">
                <a:solidFill>
                  <a:schemeClr val="tx1"/>
                </a:solidFill>
                <a:effectLst/>
              </a:rPr>
              <a:t> </a:t>
            </a:r>
            <a:r>
              <a:rPr lang="en-US" sz="2000" b="0" i="0" dirty="0" err="1">
                <a:solidFill>
                  <a:schemeClr val="tx1"/>
                </a:solidFill>
                <a:effectLst/>
              </a:rPr>
              <a:t>hoạt</a:t>
            </a:r>
            <a:r>
              <a:rPr lang="en-US" sz="2000" b="0" i="0" dirty="0">
                <a:solidFill>
                  <a:schemeClr val="tx1"/>
                </a:solidFill>
                <a:effectLst/>
              </a:rPr>
              <a:t> </a:t>
            </a:r>
            <a:r>
              <a:rPr lang="en-US" sz="2000" b="0" i="0" dirty="0" err="1">
                <a:solidFill>
                  <a:schemeClr val="tx1"/>
                </a:solidFill>
                <a:effectLst/>
              </a:rPr>
              <a:t>động</a:t>
            </a:r>
            <a:r>
              <a:rPr lang="en-US" sz="2000" b="0" i="0" dirty="0">
                <a:solidFill>
                  <a:schemeClr val="tx1"/>
                </a:solidFill>
                <a:effectLst/>
              </a:rPr>
              <a:t>: 2.0 – 5.5 VDC</a:t>
            </a:r>
          </a:p>
          <a:p>
            <a:pPr marL="400050" indent="-57150" algn="l">
              <a:spcBef>
                <a:spcPts val="0"/>
              </a:spcBef>
              <a:buFont typeface="Arial" panose="020B0604020202020204" pitchFamily="34" charset="0"/>
              <a:buChar char="•"/>
            </a:pPr>
            <a:r>
              <a:rPr lang="en-US" sz="2000" b="0" i="0" dirty="0" err="1">
                <a:solidFill>
                  <a:schemeClr val="tx1"/>
                </a:solidFill>
                <a:effectLst/>
              </a:rPr>
              <a:t>Nhiệt</a:t>
            </a:r>
            <a:r>
              <a:rPr lang="en-US" sz="2000" b="0" i="0" dirty="0">
                <a:solidFill>
                  <a:schemeClr val="tx1"/>
                </a:solidFill>
                <a:effectLst/>
              </a:rPr>
              <a:t> </a:t>
            </a:r>
            <a:r>
              <a:rPr lang="en-US" sz="2000" b="0" i="0" dirty="0" err="1">
                <a:solidFill>
                  <a:schemeClr val="tx1"/>
                </a:solidFill>
                <a:effectLst/>
              </a:rPr>
              <a:t>độ</a:t>
            </a:r>
            <a:r>
              <a:rPr lang="en-US" sz="2000" b="0" i="0" dirty="0">
                <a:solidFill>
                  <a:schemeClr val="tx1"/>
                </a:solidFill>
                <a:effectLst/>
              </a:rPr>
              <a:t> </a:t>
            </a:r>
            <a:r>
              <a:rPr lang="en-US" sz="2000" b="0" i="0" dirty="0" err="1">
                <a:solidFill>
                  <a:schemeClr val="tx1"/>
                </a:solidFill>
                <a:effectLst/>
              </a:rPr>
              <a:t>hoạt</a:t>
            </a:r>
            <a:r>
              <a:rPr lang="en-US" sz="2000" b="0" i="0" dirty="0">
                <a:solidFill>
                  <a:schemeClr val="tx1"/>
                </a:solidFill>
                <a:effectLst/>
              </a:rPr>
              <a:t> </a:t>
            </a:r>
            <a:r>
              <a:rPr lang="en-US" sz="2000" b="0" i="0" dirty="0" err="1">
                <a:solidFill>
                  <a:schemeClr val="tx1"/>
                </a:solidFill>
                <a:effectLst/>
              </a:rPr>
              <a:t>động</a:t>
            </a:r>
            <a:r>
              <a:rPr lang="en-US" sz="2000" b="0" i="0" dirty="0">
                <a:solidFill>
                  <a:schemeClr val="tx1"/>
                </a:solidFill>
                <a:effectLst/>
              </a:rPr>
              <a:t>: -40 ~ 85 </a:t>
            </a:r>
            <a:r>
              <a:rPr lang="en-US" sz="2000" b="0" i="0" dirty="0" err="1">
                <a:solidFill>
                  <a:schemeClr val="tx1"/>
                </a:solidFill>
                <a:effectLst/>
              </a:rPr>
              <a:t>độ</a:t>
            </a:r>
            <a:endParaRPr lang="en-US" sz="2000" b="0" i="0" dirty="0">
              <a:solidFill>
                <a:schemeClr val="tx1"/>
              </a:solidFill>
              <a:effectLst/>
            </a:endParaRPr>
          </a:p>
          <a:p>
            <a:pPr marL="400050" indent="-57150">
              <a:buNone/>
            </a:pPr>
            <a:endParaRPr lang="en-US" sz="2000" dirty="0"/>
          </a:p>
          <a:p>
            <a:endParaRPr lang="en-US" sz="2000" dirty="0"/>
          </a:p>
          <a:p>
            <a:endParaRPr lang="en-US" sz="2000" dirty="0"/>
          </a:p>
        </p:txBody>
      </p:sp>
      <p:pic>
        <p:nvPicPr>
          <p:cNvPr id="5" name="Picture 4" descr="Module Thu Phát AS32 TTL 100 3000m 433Mhz SX1278 Linh Kiện 888">
            <a:extLst>
              <a:ext uri="{FF2B5EF4-FFF2-40B4-BE49-F238E27FC236}">
                <a16:creationId xmlns:a16="http://schemas.microsoft.com/office/drawing/2014/main" id="{BFA597BA-295A-6CEF-DB12-7002D6F09FCF}"/>
              </a:ext>
            </a:extLst>
          </p:cNvPr>
          <p:cNvPicPr>
            <a:picLocks noChangeAspect="1"/>
          </p:cNvPicPr>
          <p:nvPr/>
        </p:nvPicPr>
        <p:blipFill rotWithShape="1">
          <a:blip r:embed="rId3">
            <a:extLst>
              <a:ext uri="{28A0092B-C50C-407E-A947-70E740481C1C}">
                <a14:useLocalDpi xmlns:a14="http://schemas.microsoft.com/office/drawing/2010/main" val="0"/>
              </a:ext>
            </a:extLst>
          </a:blip>
          <a:srcRect t="20580" b="28568"/>
          <a:stretch/>
        </p:blipFill>
        <p:spPr bwMode="auto">
          <a:xfrm>
            <a:off x="5604933" y="1964267"/>
            <a:ext cx="6383867" cy="3505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6593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8B7E8-941D-2D87-EF40-E1C54AE7FA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2EA04-270A-DD48-C407-D06E61650A80}"/>
              </a:ext>
            </a:extLst>
          </p:cNvPr>
          <p:cNvSpPr>
            <a:spLocks noGrp="1"/>
          </p:cNvSpPr>
          <p:nvPr>
            <p:ph type="title"/>
          </p:nvPr>
        </p:nvSpPr>
        <p:spPr>
          <a:xfrm>
            <a:off x="1143000" y="538266"/>
            <a:ext cx="11049000" cy="673101"/>
          </a:xfrm>
        </p:spPr>
        <p:txBody>
          <a:bodyPr>
            <a:noAutofit/>
          </a:bodyPr>
          <a:lstStyle/>
          <a:p>
            <a:pPr marL="50800" marR="0" lvl="0" algn="ctr" defTabSz="914400" rtl="0" eaLnBrk="1" fontAlgn="auto" latinLnBrk="0" hangingPunct="1">
              <a:lnSpc>
                <a:spcPct val="90000"/>
              </a:lnSpc>
              <a:spcBef>
                <a:spcPts val="1000"/>
              </a:spcBef>
              <a:spcAft>
                <a:spcPts val="0"/>
              </a:spcAft>
              <a:buClr>
                <a:srgbClr val="000000"/>
              </a:buClr>
              <a:buSzPts val="2800"/>
              <a:tabLst/>
              <a:defRPr/>
            </a:pPr>
            <a:r>
              <a:rPr lang="en-US" sz="3200" dirty="0">
                <a:solidFill>
                  <a:schemeClr val="bg1"/>
                </a:solidFill>
              </a:rPr>
              <a:t>2. 3</a:t>
            </a:r>
            <a:r>
              <a:rPr kumimoji="0" lang="en-US" sz="3200" b="1" i="0" u="none" strike="noStrike" kern="0" cap="none" spc="0" normalizeH="0" baseline="0" noProof="0" dirty="0">
                <a:ln>
                  <a:noFill/>
                </a:ln>
                <a:solidFill>
                  <a:schemeClr val="bg1"/>
                </a:solidFill>
                <a:effectLst/>
                <a:uLnTx/>
                <a:uFillTx/>
                <a:sym typeface="Arial"/>
              </a:rPr>
              <a:t>.</a:t>
            </a:r>
            <a:r>
              <a:rPr kumimoji="0" lang="vi-VN" sz="32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a:t>
            </a:r>
            <a:r>
              <a:rPr kumimoji="0" lang="vi-VN" sz="32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ựa chọn linh kiện hệ thống giám sát môi trường</a:t>
            </a:r>
            <a:br>
              <a:rPr kumimoji="0" lang="en-US" sz="3200" b="0" i="0" u="none" strike="noStrike" kern="0" cap="none" spc="0" normalizeH="0" baseline="0" noProof="0" dirty="0">
                <a:ln>
                  <a:noFill/>
                </a:ln>
                <a:solidFill>
                  <a:schemeClr val="bg1"/>
                </a:solidFill>
                <a:effectLst/>
                <a:uLnTx/>
                <a:uFillTx/>
                <a:ea typeface="Calibri" panose="020F0502020204030204" pitchFamily="34" charset="0"/>
                <a:cs typeface="Times New Roman" panose="02020603050405020304" pitchFamily="18" charset="0"/>
                <a:sym typeface="Arial"/>
              </a:rPr>
            </a:br>
            <a:br>
              <a:rPr lang="en-US" sz="3200" dirty="0">
                <a:solidFill>
                  <a:schemeClr val="bg1"/>
                </a:solidFill>
                <a:effectLst/>
                <a:ea typeface="Calibri" panose="020F0502020204030204" pitchFamily="34" charset="0"/>
                <a:cs typeface="Times New Roman" panose="02020603050405020304" pitchFamily="18" charset="0"/>
              </a:rPr>
            </a:br>
            <a:endParaRPr lang="en-US" sz="3200" dirty="0">
              <a:solidFill>
                <a:schemeClr val="bg1"/>
              </a:solidFill>
            </a:endParaRPr>
          </a:p>
        </p:txBody>
      </p:sp>
      <p:sp>
        <p:nvSpPr>
          <p:cNvPr id="3" name="Text Placeholder 2">
            <a:extLst>
              <a:ext uri="{FF2B5EF4-FFF2-40B4-BE49-F238E27FC236}">
                <a16:creationId xmlns:a16="http://schemas.microsoft.com/office/drawing/2014/main" id="{1BB5D8E6-6713-2833-B63B-D3D632AB9A00}"/>
              </a:ext>
            </a:extLst>
          </p:cNvPr>
          <p:cNvSpPr>
            <a:spLocks noGrp="1"/>
          </p:cNvSpPr>
          <p:nvPr>
            <p:ph type="body" idx="1"/>
          </p:nvPr>
        </p:nvSpPr>
        <p:spPr>
          <a:xfrm>
            <a:off x="0" y="1041400"/>
            <a:ext cx="12192000" cy="5397500"/>
          </a:xfrm>
        </p:spPr>
        <p:txBody>
          <a:bodyPr>
            <a:normAutofit/>
          </a:bodyPr>
          <a:lstStyle/>
          <a:p>
            <a:pPr marL="571500" lvl="0" indent="-571500" algn="just">
              <a:lnSpc>
                <a:spcPct val="107000"/>
              </a:lnSpc>
              <a:spcAft>
                <a:spcPts val="800"/>
              </a:spcAft>
              <a:buFont typeface="Wingdings" panose="05000000000000000000" pitchFamily="2" charset="2"/>
              <a:buChar char="v"/>
            </a:pPr>
            <a:r>
              <a:rPr lang="en-US" sz="2400" b="1" dirty="0" err="1">
                <a:effectLst/>
                <a:ea typeface="Calibri" panose="020F0502020204030204" pitchFamily="34" charset="0"/>
              </a:rPr>
              <a:t>ESP32</a:t>
            </a:r>
            <a:r>
              <a:rPr lang="en-US" sz="2400" b="1" dirty="0">
                <a:effectLst/>
                <a:ea typeface="Calibri" panose="020F0502020204030204" pitchFamily="34" charset="0"/>
              </a:rPr>
              <a:t> DEVKIT </a:t>
            </a:r>
            <a:r>
              <a:rPr lang="en-US" sz="2400" b="1" dirty="0" err="1">
                <a:effectLst/>
                <a:ea typeface="Calibri" panose="020F0502020204030204" pitchFamily="34" charset="0"/>
              </a:rPr>
              <a:t>V1</a:t>
            </a:r>
            <a:endParaRPr lang="en-US" sz="2400" b="1" dirty="0">
              <a:effectLst/>
              <a:ea typeface="Calibri" panose="020F0502020204030204" pitchFamily="34" charset="0"/>
              <a:cs typeface="Times New Roman" panose="02020603050405020304" pitchFamily="18" charset="0"/>
            </a:endParaRPr>
          </a:p>
          <a:p>
            <a:pPr algn="just">
              <a:lnSpc>
                <a:spcPct val="107000"/>
              </a:lnSpc>
              <a:spcBef>
                <a:spcPts val="0"/>
              </a:spcBef>
              <a:buNone/>
            </a:pPr>
            <a:r>
              <a:rPr lang="en-US" sz="2000" dirty="0">
                <a:effectLst/>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rPr>
              <a:t>THÔNG </a:t>
            </a:r>
            <a:r>
              <a:rPr lang="en-US" sz="2000" b="1" dirty="0" err="1">
                <a:effectLst/>
                <a:latin typeface="Times New Roman" panose="02020603050405020304" pitchFamily="18" charset="0"/>
                <a:ea typeface="Calibri" panose="020F0502020204030204" pitchFamily="34" charset="0"/>
              </a:rPr>
              <a:t>SỐ</a:t>
            </a:r>
            <a:r>
              <a:rPr lang="en-US" sz="2000" b="1" dirty="0">
                <a:effectLst/>
                <a:latin typeface="Times New Roman" panose="02020603050405020304" pitchFamily="18" charset="0"/>
                <a:ea typeface="Calibri" panose="020F0502020204030204" pitchFamily="34" charset="0"/>
              </a:rPr>
              <a:t> </a:t>
            </a:r>
            <a:r>
              <a:rPr lang="en-US" sz="2000" b="1" dirty="0" err="1">
                <a:effectLst/>
                <a:latin typeface="Times New Roman" panose="02020603050405020304" pitchFamily="18" charset="0"/>
                <a:ea typeface="Calibri" panose="020F0502020204030204" pitchFamily="34" charset="0"/>
              </a:rPr>
              <a:t>KỸ</a:t>
            </a:r>
            <a:r>
              <a:rPr lang="en-US" sz="2000" b="1" dirty="0">
                <a:effectLst/>
                <a:latin typeface="Times New Roman" panose="02020603050405020304" pitchFamily="18" charset="0"/>
                <a:ea typeface="Calibri" panose="020F0502020204030204" pitchFamily="34" charset="0"/>
              </a:rPr>
              <a:t> </a:t>
            </a:r>
            <a:r>
              <a:rPr lang="en-US" sz="2000" b="1" dirty="0" err="1">
                <a:effectLst/>
                <a:latin typeface="Times New Roman" panose="02020603050405020304" pitchFamily="18" charset="0"/>
                <a:ea typeface="Calibri" panose="020F0502020204030204" pitchFamily="34" charset="0"/>
              </a:rPr>
              <a:t>THUẬT</a:t>
            </a:r>
            <a:endParaRPr lang="en-US" sz="2000" b="1" dirty="0">
              <a:effectLst/>
              <a:latin typeface="Times New Roman" panose="02020603050405020304" pitchFamily="18" charset="0"/>
              <a:ea typeface="Calibri" panose="020F0502020204030204" pitchFamily="34" charset="0"/>
            </a:endParaRPr>
          </a:p>
          <a:p>
            <a:pPr indent="-57150" algn="just">
              <a:lnSpc>
                <a:spcPct val="107000"/>
              </a:lnSpc>
              <a:spcBef>
                <a:spcPts val="0"/>
              </a:spcBef>
              <a:buNone/>
            </a:pPr>
            <a:endParaRPr lang="en-US" sz="2000" dirty="0">
              <a:effectLst/>
              <a:ea typeface="Calibri" panose="020F0502020204030204" pitchFamily="34" charset="0"/>
            </a:endParaRPr>
          </a:p>
          <a:p>
            <a:pPr indent="-114300" algn="l">
              <a:spcBef>
                <a:spcPts val="0"/>
              </a:spcBef>
              <a:buFont typeface="Arial" panose="020B0604020202020204" pitchFamily="34" charset="0"/>
              <a:buChar char="•"/>
            </a:pPr>
            <a:r>
              <a:rPr lang="vi-VN" sz="1800" b="1" i="0" dirty="0">
                <a:solidFill>
                  <a:srgbClr val="000000"/>
                </a:solidFill>
                <a:effectLst/>
              </a:rPr>
              <a:t>Chip điều khiển:</a:t>
            </a:r>
            <a:r>
              <a:rPr lang="vi-VN" sz="1800" b="0" i="0" dirty="0">
                <a:solidFill>
                  <a:srgbClr val="000000"/>
                </a:solidFill>
                <a:effectLst/>
                <a:latin typeface="Times New Roman" panose="02020603050405020304" pitchFamily="18" charset="0"/>
              </a:rPr>
              <a:t> ESP32</a:t>
            </a:r>
            <a:endParaRPr lang="vi-VN" sz="1600" b="0" i="0" dirty="0">
              <a:solidFill>
                <a:srgbClr val="000000"/>
              </a:solidFill>
              <a:effectLst/>
            </a:endParaRPr>
          </a:p>
          <a:p>
            <a:pPr indent="-114300" algn="l">
              <a:spcBef>
                <a:spcPts val="0"/>
              </a:spcBef>
              <a:buFont typeface="Arial" panose="020B0604020202020204" pitchFamily="34" charset="0"/>
              <a:buChar char="•"/>
            </a:pPr>
            <a:r>
              <a:rPr lang="vi-VN" sz="1800" b="1" i="0" dirty="0">
                <a:solidFill>
                  <a:srgbClr val="000000"/>
                </a:solidFill>
                <a:effectLst/>
              </a:rPr>
              <a:t>Số lượng chân:</a:t>
            </a:r>
            <a:r>
              <a:rPr lang="vi-VN" sz="1800" b="0" i="0" dirty="0">
                <a:solidFill>
                  <a:srgbClr val="000000"/>
                </a:solidFill>
                <a:effectLst/>
                <a:latin typeface="Times New Roman" panose="02020603050405020304" pitchFamily="18" charset="0"/>
              </a:rPr>
              <a:t> 30 pin</a:t>
            </a:r>
            <a:endParaRPr lang="vi-VN" sz="1600" b="0" i="0" dirty="0">
              <a:solidFill>
                <a:srgbClr val="000000"/>
              </a:solidFill>
              <a:effectLst/>
            </a:endParaRPr>
          </a:p>
          <a:p>
            <a:pPr indent="-114300" algn="l">
              <a:spcBef>
                <a:spcPts val="0"/>
              </a:spcBef>
              <a:buFont typeface="Arial" panose="020B0604020202020204" pitchFamily="34" charset="0"/>
              <a:buChar char="•"/>
            </a:pPr>
            <a:r>
              <a:rPr lang="vi-VN" sz="1800" b="1" i="0" dirty="0">
                <a:solidFill>
                  <a:srgbClr val="000000"/>
                </a:solidFill>
                <a:effectLst/>
              </a:rPr>
              <a:t>Kết nối không dây:</a:t>
            </a:r>
            <a:r>
              <a:rPr lang="vi-VN" sz="1800" b="0" i="0" dirty="0">
                <a:solidFill>
                  <a:srgbClr val="000000"/>
                </a:solidFill>
                <a:effectLst/>
                <a:latin typeface="Times New Roman" panose="02020603050405020304" pitchFamily="18" charset="0"/>
              </a:rPr>
              <a:t> Wi-Fi (802.11 b/g/n) và Bluetooth (v4.2)</a:t>
            </a:r>
            <a:endParaRPr lang="vi-VN" sz="1600" b="0" i="0" dirty="0">
              <a:solidFill>
                <a:srgbClr val="000000"/>
              </a:solidFill>
              <a:effectLst/>
            </a:endParaRPr>
          </a:p>
          <a:p>
            <a:pPr indent="-114300" algn="l">
              <a:spcBef>
                <a:spcPts val="0"/>
              </a:spcBef>
              <a:buFont typeface="Arial" panose="020B0604020202020204" pitchFamily="34" charset="0"/>
              <a:buChar char="•"/>
            </a:pPr>
            <a:r>
              <a:rPr lang="vi-VN" sz="1800" b="1" i="0" dirty="0">
                <a:solidFill>
                  <a:srgbClr val="000000"/>
                </a:solidFill>
                <a:effectLst/>
              </a:rPr>
              <a:t>Điện áp hoạt động:</a:t>
            </a:r>
            <a:r>
              <a:rPr lang="vi-VN" sz="1800" b="0" i="0" dirty="0">
                <a:solidFill>
                  <a:srgbClr val="000000"/>
                </a:solidFill>
                <a:effectLst/>
                <a:latin typeface="Times New Roman" panose="02020603050405020304" pitchFamily="18" charset="0"/>
              </a:rPr>
              <a:t> 3.3V</a:t>
            </a:r>
            <a:endParaRPr lang="vi-VN" sz="1600" b="0" i="0" dirty="0">
              <a:solidFill>
                <a:srgbClr val="000000"/>
              </a:solidFill>
              <a:effectLst/>
            </a:endParaRPr>
          </a:p>
          <a:p>
            <a:pPr indent="-114300" algn="l">
              <a:spcBef>
                <a:spcPts val="0"/>
              </a:spcBef>
              <a:buFont typeface="Arial" panose="020B0604020202020204" pitchFamily="34" charset="0"/>
              <a:buChar char="•"/>
            </a:pPr>
            <a:r>
              <a:rPr lang="vi-VN" sz="1800" b="1" i="0" dirty="0">
                <a:solidFill>
                  <a:srgbClr val="000000"/>
                </a:solidFill>
                <a:effectLst/>
              </a:rPr>
              <a:t>Bộ nhớ:</a:t>
            </a:r>
            <a:r>
              <a:rPr lang="vi-VN" sz="1800" b="0" i="0" dirty="0">
                <a:solidFill>
                  <a:srgbClr val="000000"/>
                </a:solidFill>
                <a:effectLst/>
                <a:latin typeface="Times New Roman" panose="02020603050405020304" pitchFamily="18" charset="0"/>
              </a:rPr>
              <a:t> RAM 520KB, Flash từ 4MB đến 16MB tùy phiên bản</a:t>
            </a:r>
            <a:endParaRPr lang="vi-VN" sz="1600" b="0" i="0" dirty="0">
              <a:solidFill>
                <a:srgbClr val="000000"/>
              </a:solidFill>
              <a:effectLst/>
            </a:endParaRPr>
          </a:p>
          <a:p>
            <a:pPr indent="-114300" algn="l">
              <a:spcBef>
                <a:spcPts val="0"/>
              </a:spcBef>
              <a:buFont typeface="Arial" panose="020B0604020202020204" pitchFamily="34" charset="0"/>
              <a:buChar char="•"/>
            </a:pPr>
            <a:r>
              <a:rPr lang="vi-VN" sz="1800" b="1" i="0" dirty="0">
                <a:solidFill>
                  <a:srgbClr val="000000"/>
                </a:solidFill>
                <a:effectLst/>
              </a:rPr>
              <a:t>GPIO:</a:t>
            </a:r>
            <a:r>
              <a:rPr lang="vi-VN" sz="1800" b="0" i="0" dirty="0">
                <a:solidFill>
                  <a:srgbClr val="000000"/>
                </a:solidFill>
                <a:effectLst/>
                <a:latin typeface="Times New Roman" panose="02020603050405020304" pitchFamily="18" charset="0"/>
              </a:rPr>
              <a:t> 34 chân GPIO có thể lập trình</a:t>
            </a:r>
            <a:endParaRPr lang="vi-VN" sz="1600" b="0" i="0" dirty="0">
              <a:solidFill>
                <a:srgbClr val="000000"/>
              </a:solidFill>
              <a:effectLst/>
            </a:endParaRPr>
          </a:p>
          <a:p>
            <a:pPr indent="-114300" algn="l">
              <a:spcBef>
                <a:spcPts val="0"/>
              </a:spcBef>
              <a:buFont typeface="Arial" panose="020B0604020202020204" pitchFamily="34" charset="0"/>
              <a:buChar char="•"/>
            </a:pPr>
            <a:r>
              <a:rPr lang="vi-VN" sz="1800" b="1" i="0" dirty="0">
                <a:solidFill>
                  <a:srgbClr val="000000"/>
                </a:solidFill>
                <a:effectLst/>
              </a:rPr>
              <a:t>ADC:</a:t>
            </a:r>
            <a:r>
              <a:rPr lang="vi-VN" sz="1800" b="0" i="0" dirty="0">
                <a:solidFill>
                  <a:srgbClr val="000000"/>
                </a:solidFill>
                <a:effectLst/>
                <a:latin typeface="Times New Roman" panose="02020603050405020304" pitchFamily="18" charset="0"/>
              </a:rPr>
              <a:t> 12-bit ADC với 18 kênh</a:t>
            </a:r>
            <a:endParaRPr lang="vi-VN" sz="1600" b="0" i="0" dirty="0">
              <a:solidFill>
                <a:srgbClr val="000000"/>
              </a:solidFill>
              <a:effectLst/>
            </a:endParaRPr>
          </a:p>
          <a:p>
            <a:pPr indent="-114300" algn="l">
              <a:spcBef>
                <a:spcPts val="0"/>
              </a:spcBef>
              <a:buFont typeface="Arial" panose="020B0604020202020204" pitchFamily="34" charset="0"/>
              <a:buChar char="•"/>
            </a:pPr>
            <a:r>
              <a:rPr lang="vi-VN" sz="1800" b="1" i="0" dirty="0">
                <a:solidFill>
                  <a:srgbClr val="000000"/>
                </a:solidFill>
                <a:effectLst/>
              </a:rPr>
              <a:t>DAC:</a:t>
            </a:r>
            <a:r>
              <a:rPr lang="vi-VN" sz="1800" b="0" i="0" dirty="0">
                <a:solidFill>
                  <a:srgbClr val="000000"/>
                </a:solidFill>
                <a:effectLst/>
                <a:latin typeface="Times New Roman" panose="02020603050405020304" pitchFamily="18" charset="0"/>
              </a:rPr>
              <a:t> 2 kênh DAC 8-bit</a:t>
            </a:r>
            <a:endParaRPr lang="vi-VN" sz="1600" b="0" i="0" dirty="0">
              <a:solidFill>
                <a:srgbClr val="000000"/>
              </a:solidFill>
              <a:effectLst/>
            </a:endParaRPr>
          </a:p>
          <a:p>
            <a:pPr indent="-114300" algn="l">
              <a:spcBef>
                <a:spcPts val="0"/>
              </a:spcBef>
              <a:buFont typeface="Arial" panose="020B0604020202020204" pitchFamily="34" charset="0"/>
              <a:buChar char="•"/>
            </a:pPr>
            <a:r>
              <a:rPr lang="vi-VN" sz="1800" b="1" i="0" dirty="0">
                <a:solidFill>
                  <a:srgbClr val="000000"/>
                </a:solidFill>
                <a:effectLst/>
              </a:rPr>
              <a:t>PWM:</a:t>
            </a:r>
            <a:r>
              <a:rPr lang="vi-VN" sz="1800" b="0" i="0" dirty="0">
                <a:solidFill>
                  <a:srgbClr val="000000"/>
                </a:solidFill>
                <a:effectLst/>
                <a:latin typeface="Times New Roman" panose="02020603050405020304" pitchFamily="18" charset="0"/>
              </a:rPr>
              <a:t> Hỗ trợ PWM cho điều khiển động cơ và ánh sáng</a:t>
            </a:r>
            <a:endParaRPr lang="vi-VN" sz="1600" b="0" i="0" dirty="0">
              <a:solidFill>
                <a:srgbClr val="000000"/>
              </a:solidFill>
              <a:effectLst/>
            </a:endParaRPr>
          </a:p>
          <a:p>
            <a:pPr indent="-114300" algn="l">
              <a:spcBef>
                <a:spcPts val="0"/>
              </a:spcBef>
              <a:buFont typeface="Arial" panose="020B0604020202020204" pitchFamily="34" charset="0"/>
              <a:buChar char="•"/>
            </a:pPr>
            <a:r>
              <a:rPr lang="vi-VN" sz="1800" b="1" i="0" dirty="0">
                <a:solidFill>
                  <a:srgbClr val="000000"/>
                </a:solidFill>
                <a:effectLst/>
              </a:rPr>
              <a:t>Giao tiếp:</a:t>
            </a:r>
            <a:r>
              <a:rPr lang="vi-VN" sz="1800" b="0" i="0" dirty="0">
                <a:solidFill>
                  <a:srgbClr val="000000"/>
                </a:solidFill>
                <a:effectLst/>
                <a:latin typeface="Times New Roman" panose="02020603050405020304" pitchFamily="18" charset="0"/>
              </a:rPr>
              <a:t> SPI, I2C, UART, CAN</a:t>
            </a:r>
            <a:endParaRPr lang="vi-VN" sz="1600" b="0" i="0" dirty="0">
              <a:solidFill>
                <a:srgbClr val="000000"/>
              </a:solidFill>
              <a:effectLst/>
            </a:endParaRPr>
          </a:p>
          <a:p>
            <a:pPr marL="50800" indent="0">
              <a:buNone/>
            </a:pPr>
            <a:endParaRPr lang="en-US" sz="2000" dirty="0"/>
          </a:p>
          <a:p>
            <a:endParaRPr lang="en-US" sz="2000" dirty="0"/>
          </a:p>
          <a:p>
            <a:endParaRPr lang="en-US" sz="2000" dirty="0"/>
          </a:p>
        </p:txBody>
      </p:sp>
      <p:pic>
        <p:nvPicPr>
          <p:cNvPr id="8" name="Picture 7" descr="NodeMCU ESP32 | Joy-IT">
            <a:extLst>
              <a:ext uri="{FF2B5EF4-FFF2-40B4-BE49-F238E27FC236}">
                <a16:creationId xmlns:a16="http://schemas.microsoft.com/office/drawing/2014/main" id="{E3198D66-F323-806C-2063-B498F446C5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206" b="11585"/>
          <a:stretch/>
        </p:blipFill>
        <p:spPr bwMode="auto">
          <a:xfrm>
            <a:off x="6976533" y="2301875"/>
            <a:ext cx="4792134" cy="38787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543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5C13A-DFE2-DEE5-01D6-4EAFC1512764}"/>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14C569C3-ACC3-F7C2-28A1-C69B75537D66}"/>
              </a:ext>
            </a:extLst>
          </p:cNvPr>
          <p:cNvSpPr>
            <a:spLocks noGrp="1"/>
          </p:cNvSpPr>
          <p:nvPr>
            <p:ph type="body" idx="1"/>
          </p:nvPr>
        </p:nvSpPr>
        <p:spPr/>
        <p:txBody>
          <a:bodyPr/>
          <a:lstStyle/>
          <a:p>
            <a:pPr>
              <a:buFont typeface="Wingdings" panose="05000000000000000000" pitchFamily="2" charset="2"/>
              <a:buChar char="v"/>
            </a:pPr>
            <a:r>
              <a:rPr lang="en-US" b="1" dirty="0"/>
              <a:t>Pin </a:t>
            </a:r>
            <a:r>
              <a:rPr lang="en-US" b="1" dirty="0" err="1"/>
              <a:t>và</a:t>
            </a:r>
            <a:r>
              <a:rPr lang="en-US" b="1" dirty="0"/>
              <a:t> </a:t>
            </a:r>
            <a:r>
              <a:rPr lang="en-US" b="1" dirty="0" err="1"/>
              <a:t>Mạch</a:t>
            </a:r>
            <a:r>
              <a:rPr lang="en-US" b="1" dirty="0"/>
              <a:t>  </a:t>
            </a:r>
            <a:r>
              <a:rPr lang="en-US" b="1" dirty="0" err="1"/>
              <a:t>sạc</a:t>
            </a:r>
            <a:r>
              <a:rPr lang="en-US" b="1" dirty="0"/>
              <a:t> </a:t>
            </a:r>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r>
              <a:rPr lang="en-US" dirty="0"/>
              <a:t>            Pin 18650                                                  </a:t>
            </a:r>
            <a:r>
              <a:rPr lang="en-US" dirty="0" err="1"/>
              <a:t>Mạch</a:t>
            </a:r>
            <a:r>
              <a:rPr lang="en-US" dirty="0"/>
              <a:t> </a:t>
            </a:r>
            <a:r>
              <a:rPr lang="en-US" dirty="0" err="1"/>
              <a:t>sạc</a:t>
            </a:r>
            <a:endParaRPr lang="en-US" dirty="0"/>
          </a:p>
        </p:txBody>
      </p:sp>
      <p:sp>
        <p:nvSpPr>
          <p:cNvPr id="4" name="Title 3">
            <a:extLst>
              <a:ext uri="{FF2B5EF4-FFF2-40B4-BE49-F238E27FC236}">
                <a16:creationId xmlns:a16="http://schemas.microsoft.com/office/drawing/2014/main" id="{58E4BFBA-8FF4-225F-5AA7-04C5FBEEAD90}"/>
              </a:ext>
            </a:extLst>
          </p:cNvPr>
          <p:cNvSpPr>
            <a:spLocks noGrp="1"/>
          </p:cNvSpPr>
          <p:nvPr>
            <p:ph type="title"/>
          </p:nvPr>
        </p:nvSpPr>
        <p:spPr>
          <a:xfrm>
            <a:off x="1854200" y="633306"/>
            <a:ext cx="10113010" cy="673101"/>
          </a:xfrm>
        </p:spPr>
        <p:txBody>
          <a:bodyPr>
            <a:normAutofit fontScale="90000"/>
          </a:bodyPr>
          <a:lstStyle/>
          <a:p>
            <a:r>
              <a:rPr lang="en-US" sz="3600" dirty="0">
                <a:solidFill>
                  <a:schemeClr val="bg1"/>
                </a:solidFill>
              </a:rPr>
              <a:t>2. 3</a:t>
            </a:r>
            <a:r>
              <a:rPr kumimoji="0" lang="en-US" sz="3600" b="1" i="0" u="none" strike="noStrike" kern="0" cap="none" spc="0" normalizeH="0" baseline="0" noProof="0" dirty="0">
                <a:ln>
                  <a:noFill/>
                </a:ln>
                <a:solidFill>
                  <a:schemeClr val="bg1"/>
                </a:solidFill>
                <a:effectLst/>
                <a:uLnTx/>
                <a:uFillTx/>
                <a:sym typeface="Arial"/>
              </a:rPr>
              <a:t>.</a:t>
            </a:r>
            <a:r>
              <a:rPr kumimoji="0" lang="vi-VN" sz="36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 </a:t>
            </a:r>
            <a:r>
              <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a:t>
            </a:r>
            <a:r>
              <a:rPr kumimoji="0" lang="vi-VN" sz="36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ựa chọn linh kiện hệ thống giám sát môi trường</a:t>
            </a:r>
            <a:br>
              <a:rPr kumimoji="0" lang="en-US" sz="3600" b="0" i="0" u="none" strike="noStrike" kern="0" cap="none" spc="0" normalizeH="0" baseline="0" noProof="0" dirty="0">
                <a:ln>
                  <a:noFill/>
                </a:ln>
                <a:solidFill>
                  <a:schemeClr val="bg1"/>
                </a:solidFill>
                <a:effectLst/>
                <a:uLnTx/>
                <a:uFillTx/>
                <a:ea typeface="Calibri" panose="020F0502020204030204" pitchFamily="34" charset="0"/>
                <a:cs typeface="Times New Roman" panose="02020603050405020304" pitchFamily="18" charset="0"/>
                <a:sym typeface="Arial"/>
              </a:rPr>
            </a:br>
            <a:br>
              <a:rPr lang="en-US" sz="3600" dirty="0">
                <a:solidFill>
                  <a:schemeClr val="bg1"/>
                </a:solidFill>
                <a:effectLst/>
                <a:ea typeface="Calibri" panose="020F0502020204030204" pitchFamily="34" charset="0"/>
                <a:cs typeface="Times New Roman" panose="02020603050405020304" pitchFamily="18" charset="0"/>
              </a:rPr>
            </a:br>
            <a:endParaRPr lang="en-US" dirty="0"/>
          </a:p>
        </p:txBody>
      </p:sp>
      <p:pic>
        <p:nvPicPr>
          <p:cNvPr id="8" name="Picture 7" descr="Mạch sạc pin TP4056 có IC bảo vệ">
            <a:extLst>
              <a:ext uri="{FF2B5EF4-FFF2-40B4-BE49-F238E27FC236}">
                <a16:creationId xmlns:a16="http://schemas.microsoft.com/office/drawing/2014/main" id="{BC3DE246-C63F-7AE8-98EF-9A4C511650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4801" y="1714501"/>
            <a:ext cx="5537200" cy="3320611"/>
          </a:xfrm>
          <a:prstGeom prst="rect">
            <a:avLst/>
          </a:prstGeom>
          <a:noFill/>
          <a:ln>
            <a:noFill/>
          </a:ln>
        </p:spPr>
      </p:pic>
      <p:pic>
        <p:nvPicPr>
          <p:cNvPr id="9" name="Picture 8">
            <a:extLst>
              <a:ext uri="{FF2B5EF4-FFF2-40B4-BE49-F238E27FC236}">
                <a16:creationId xmlns:a16="http://schemas.microsoft.com/office/drawing/2014/main" id="{0D0A346A-31DC-60C9-F8F5-3667CEACEB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5" t="601" r="395" b="601"/>
          <a:stretch/>
        </p:blipFill>
        <p:spPr bwMode="auto">
          <a:xfrm rot="16200000">
            <a:off x="1844306" y="845237"/>
            <a:ext cx="2959946" cy="517091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3430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8E199-D375-8B6C-6F9E-DDBEB62B9E3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D6DC896-01A7-ABCB-AC05-EBE9B1CA0CC9}"/>
              </a:ext>
            </a:extLst>
          </p:cNvPr>
          <p:cNvSpPr/>
          <p:nvPr/>
        </p:nvSpPr>
        <p:spPr>
          <a:xfrm>
            <a:off x="719832" y="2603798"/>
            <a:ext cx="5142309" cy="642739"/>
          </a:xfrm>
          <a:prstGeom prst="rect">
            <a:avLst/>
          </a:prstGeom>
          <a:noFill/>
          <a:ln/>
        </p:spPr>
        <p:txBody>
          <a:bodyPr wrap="none" lIns="0" tIns="0" rIns="0" bIns="0" rtlCol="0" anchor="t"/>
          <a:lstStyle/>
          <a:p>
            <a:pPr>
              <a:lnSpc>
                <a:spcPts val="5041"/>
              </a:lnSpc>
            </a:pPr>
            <a:endParaRPr lang="en-US" sz="4042"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0E175283-F333-E5E8-C1B9-264A077DE16D}"/>
              </a:ext>
            </a:extLst>
          </p:cNvPr>
          <p:cNvSpPr/>
          <p:nvPr/>
        </p:nvSpPr>
        <p:spPr>
          <a:xfrm>
            <a:off x="719832" y="3740051"/>
            <a:ext cx="5125244" cy="329009"/>
          </a:xfrm>
          <a:prstGeom prst="rect">
            <a:avLst/>
          </a:prstGeom>
          <a:noFill/>
          <a:ln/>
        </p:spPr>
        <p:txBody>
          <a:bodyPr wrap="none" lIns="0" tIns="0" rIns="0" bIns="0" rtlCol="0" anchor="t"/>
          <a:lstStyle/>
          <a:p>
            <a:pPr>
              <a:lnSpc>
                <a:spcPts val="2583"/>
              </a:lnSpc>
            </a:pPr>
            <a:endParaRPr lang="en-US" sz="1583"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1F5BE245-781D-AD40-69AF-AB779C1A86A6}"/>
              </a:ext>
            </a:extLst>
          </p:cNvPr>
          <p:cNvSpPr/>
          <p:nvPr/>
        </p:nvSpPr>
        <p:spPr>
          <a:xfrm>
            <a:off x="6353275" y="3740051"/>
            <a:ext cx="5125244" cy="329009"/>
          </a:xfrm>
          <a:prstGeom prst="rect">
            <a:avLst/>
          </a:prstGeom>
          <a:noFill/>
          <a:ln/>
        </p:spPr>
        <p:txBody>
          <a:bodyPr wrap="none" lIns="0" tIns="0" rIns="0" bIns="0" rtlCol="0" anchor="t"/>
          <a:lstStyle/>
          <a:p>
            <a:pPr>
              <a:lnSpc>
                <a:spcPts val="2583"/>
              </a:lnSpc>
            </a:pPr>
            <a:endParaRPr lang="en-US" sz="1583"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6DEEC20-887C-BCB1-6759-451AAC0D05A4}"/>
              </a:ext>
            </a:extLst>
          </p:cNvPr>
          <p:cNvSpPr txBox="1"/>
          <p:nvPr/>
        </p:nvSpPr>
        <p:spPr>
          <a:xfrm>
            <a:off x="0" y="2140337"/>
            <a:ext cx="12192000" cy="2062103"/>
          </a:xfrm>
          <a:prstGeom prst="rect">
            <a:avLst/>
          </a:prstGeom>
          <a:noFill/>
        </p:spPr>
        <p:txBody>
          <a:bodyPr wrap="square">
            <a:spAutoFit/>
          </a:bodyPr>
          <a:lstStyle/>
          <a:p>
            <a:pPr algn="ctr">
              <a:buSzPts val="3600"/>
            </a:pPr>
            <a:r>
              <a:rPr lang="en-US" sz="4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3.THIẾT</a:t>
            </a:r>
            <a:r>
              <a:rPr lang="en-US" sz="4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KẾ</a:t>
            </a:r>
            <a:endParaRPr lang="en-US" sz="4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buSzPts val="3600"/>
            </a:pPr>
            <a:endParaRPr lang="en-US" sz="8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023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EC401931-1D3F-7A76-2EEB-CAA9EB842DF0}"/>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EF5E0161-1312-B080-58B6-89B4F0548A79}"/>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dirty="0" err="1">
                <a:solidFill>
                  <a:schemeClr val="lt1"/>
                </a:solidFill>
              </a:rPr>
              <a:t>3.1.Thiết</a:t>
            </a:r>
            <a:r>
              <a:rPr lang="en-US" dirty="0">
                <a:solidFill>
                  <a:schemeClr val="lt1"/>
                </a:solidFill>
              </a:rPr>
              <a:t> </a:t>
            </a:r>
            <a:r>
              <a:rPr lang="en-US" dirty="0" err="1">
                <a:solidFill>
                  <a:schemeClr val="lt1"/>
                </a:solidFill>
              </a:rPr>
              <a:t>kế</a:t>
            </a:r>
            <a:r>
              <a:rPr lang="en-US" dirty="0">
                <a:solidFill>
                  <a:schemeClr val="lt1"/>
                </a:solidFill>
              </a:rPr>
              <a:t> </a:t>
            </a:r>
            <a:r>
              <a:rPr lang="en-US" dirty="0" err="1">
                <a:solidFill>
                  <a:schemeClr val="lt1"/>
                </a:solidFill>
              </a:rPr>
              <a:t>mạch</a:t>
            </a:r>
            <a:r>
              <a:rPr lang="en-US" dirty="0">
                <a:solidFill>
                  <a:schemeClr val="lt1"/>
                </a:solidFill>
              </a:rPr>
              <a:t> </a:t>
            </a:r>
            <a:r>
              <a:rPr lang="en-US" dirty="0" err="1">
                <a:solidFill>
                  <a:schemeClr val="lt1"/>
                </a:solidFill>
              </a:rPr>
              <a:t>phát</a:t>
            </a:r>
            <a:endParaRPr dirty="0"/>
          </a:p>
        </p:txBody>
      </p:sp>
      <p:sp>
        <p:nvSpPr>
          <p:cNvPr id="157" name="Google Shape;157;p26">
            <a:extLst>
              <a:ext uri="{FF2B5EF4-FFF2-40B4-BE49-F238E27FC236}">
                <a16:creationId xmlns:a16="http://schemas.microsoft.com/office/drawing/2014/main" id="{34A7F98D-AA13-2269-3263-A9E9F3DEA962}"/>
              </a:ext>
            </a:extLst>
          </p:cNvPr>
          <p:cNvSpPr txBox="1">
            <a:spLocks noGrp="1"/>
          </p:cNvSpPr>
          <p:nvPr>
            <p:ph type="body" idx="1"/>
          </p:nvPr>
        </p:nvSpPr>
        <p:spPr>
          <a:xfrm>
            <a:off x="1485900" y="5157413"/>
            <a:ext cx="11532870" cy="2641715"/>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endParaRPr lang="en-US" sz="1800" dirty="0"/>
          </a:p>
          <a:p>
            <a:pPr marL="50800" lvl="0" indent="0" algn="l" rtl="0">
              <a:lnSpc>
                <a:spcPct val="90000"/>
              </a:lnSpc>
              <a:spcBef>
                <a:spcPts val="1000"/>
              </a:spcBef>
              <a:spcAft>
                <a:spcPts val="0"/>
              </a:spcAft>
              <a:buSzPts val="2800"/>
              <a:buNone/>
            </a:pPr>
            <a:r>
              <a:rPr lang="en-US" sz="2000" b="1" i="1" dirty="0" err="1">
                <a:effectLst/>
                <a:ea typeface="Calibri" panose="020F0502020204030204" pitchFamily="34" charset="0"/>
              </a:rPr>
              <a:t>Sơ</a:t>
            </a:r>
            <a:r>
              <a:rPr lang="en-US" sz="2000" b="1" i="1" dirty="0">
                <a:effectLst/>
                <a:ea typeface="Calibri" panose="020F0502020204030204" pitchFamily="34" charset="0"/>
              </a:rPr>
              <a:t> </a:t>
            </a:r>
            <a:r>
              <a:rPr lang="en-US" sz="2000" b="1" i="1" dirty="0" err="1">
                <a:effectLst/>
                <a:ea typeface="Calibri" panose="020F0502020204030204" pitchFamily="34" charset="0"/>
              </a:rPr>
              <a:t>đồ</a:t>
            </a:r>
            <a:r>
              <a:rPr lang="en-US" sz="2000" b="1" i="1" dirty="0">
                <a:effectLst/>
                <a:ea typeface="Calibri" panose="020F0502020204030204" pitchFamily="34" charset="0"/>
              </a:rPr>
              <a:t> </a:t>
            </a:r>
            <a:r>
              <a:rPr lang="en-US" sz="2000" b="1" i="1" dirty="0" err="1">
                <a:effectLst/>
                <a:ea typeface="Calibri" panose="020F0502020204030204" pitchFamily="34" charset="0"/>
              </a:rPr>
              <a:t>nguyên</a:t>
            </a:r>
            <a:r>
              <a:rPr lang="en-US" sz="2000" b="1" i="1" dirty="0">
                <a:effectLst/>
                <a:ea typeface="Calibri" panose="020F0502020204030204" pitchFamily="34" charset="0"/>
              </a:rPr>
              <a:t> </a:t>
            </a:r>
            <a:r>
              <a:rPr lang="en-US" sz="2000" b="1" i="1" dirty="0" err="1">
                <a:effectLst/>
                <a:ea typeface="Calibri" panose="020F0502020204030204" pitchFamily="34" charset="0"/>
              </a:rPr>
              <a:t>lý</a:t>
            </a:r>
            <a:r>
              <a:rPr lang="en-US" sz="2000" b="1" i="1" dirty="0">
                <a:effectLst/>
                <a:ea typeface="Calibri" panose="020F0502020204030204" pitchFamily="34" charset="0"/>
              </a:rPr>
              <a:t> </a:t>
            </a:r>
            <a:r>
              <a:rPr lang="en-US" sz="2000" b="1" i="1" dirty="0" err="1">
                <a:effectLst/>
                <a:ea typeface="Calibri" panose="020F0502020204030204" pitchFamily="34" charset="0"/>
              </a:rPr>
              <a:t>mạch</a:t>
            </a:r>
            <a:r>
              <a:rPr lang="en-US" sz="2000" b="1" i="1" dirty="0">
                <a:effectLst/>
                <a:ea typeface="Calibri" panose="020F0502020204030204" pitchFamily="34" charset="0"/>
              </a:rPr>
              <a:t> </a:t>
            </a:r>
            <a:r>
              <a:rPr lang="en-US" sz="2000" b="1" i="1" dirty="0" err="1">
                <a:effectLst/>
                <a:ea typeface="Calibri" panose="020F0502020204030204" pitchFamily="34" charset="0"/>
              </a:rPr>
              <a:t>phát</a:t>
            </a:r>
            <a:r>
              <a:rPr lang="en-US" sz="2000" b="1" i="1" dirty="0">
                <a:effectLst/>
                <a:ea typeface="Calibri" panose="020F0502020204030204" pitchFamily="34" charset="0"/>
              </a:rPr>
              <a:t>                                                               </a:t>
            </a:r>
            <a:r>
              <a:rPr lang="en-US" sz="2000" b="1" i="1" dirty="0" err="1">
                <a:effectLst/>
                <a:ea typeface="Calibri" panose="020F0502020204030204" pitchFamily="34" charset="0"/>
              </a:rPr>
              <a:t>Mạch</a:t>
            </a:r>
            <a:r>
              <a:rPr lang="en-US" sz="2000" b="1" i="1" dirty="0">
                <a:effectLst/>
                <a:ea typeface="Calibri" panose="020F0502020204030204" pitchFamily="34" charset="0"/>
              </a:rPr>
              <a:t> in </a:t>
            </a:r>
            <a:r>
              <a:rPr lang="en-US" sz="2000" b="1" i="1" dirty="0" err="1">
                <a:effectLst/>
                <a:ea typeface="Calibri" panose="020F0502020204030204" pitchFamily="34" charset="0"/>
              </a:rPr>
              <a:t>2d</a:t>
            </a:r>
            <a:endParaRPr lang="en-US" sz="2000" b="1" i="1" dirty="0"/>
          </a:p>
        </p:txBody>
      </p:sp>
      <p:pic>
        <p:nvPicPr>
          <p:cNvPr id="2" name="Picture 1">
            <a:extLst>
              <a:ext uri="{FF2B5EF4-FFF2-40B4-BE49-F238E27FC236}">
                <a16:creationId xmlns:a16="http://schemas.microsoft.com/office/drawing/2014/main" id="{22E2E96D-075F-B021-9A12-532EABE905D1}"/>
              </a:ext>
            </a:extLst>
          </p:cNvPr>
          <p:cNvPicPr>
            <a:picLocks noChangeAspect="1"/>
          </p:cNvPicPr>
          <p:nvPr/>
        </p:nvPicPr>
        <p:blipFill rotWithShape="1">
          <a:blip r:embed="rId3"/>
          <a:srcRect t="6633"/>
          <a:stretch/>
        </p:blipFill>
        <p:spPr bwMode="auto">
          <a:xfrm>
            <a:off x="102496" y="1229360"/>
            <a:ext cx="5625204" cy="4143895"/>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11AD600-A56D-44A5-BA9F-803BBE47B0E5}"/>
              </a:ext>
            </a:extLst>
          </p:cNvPr>
          <p:cNvPicPr>
            <a:picLocks noChangeAspect="1"/>
          </p:cNvPicPr>
          <p:nvPr/>
        </p:nvPicPr>
        <p:blipFill>
          <a:blip r:embed="rId4"/>
          <a:stretch>
            <a:fillRect/>
          </a:stretch>
        </p:blipFill>
        <p:spPr>
          <a:xfrm>
            <a:off x="6545580" y="1026738"/>
            <a:ext cx="5227320" cy="4346517"/>
          </a:xfrm>
          <a:prstGeom prst="rect">
            <a:avLst/>
          </a:prstGeom>
        </p:spPr>
      </p:pic>
    </p:spTree>
    <p:extLst>
      <p:ext uri="{BB962C8B-B14F-4D97-AF65-F5344CB8AC3E}">
        <p14:creationId xmlns:p14="http://schemas.microsoft.com/office/powerpoint/2010/main" val="160397139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
        <p:cNvGrpSpPr/>
        <p:nvPr/>
      </p:nvGrpSpPr>
      <p:grpSpPr>
        <a:xfrm>
          <a:off x="0" y="0"/>
          <a:ext cx="0" cy="0"/>
          <a:chOff x="0" y="0"/>
          <a:chExt cx="0" cy="0"/>
        </a:xfrm>
      </p:grpSpPr>
      <p:sp>
        <p:nvSpPr>
          <p:cNvPr id="109" name="Google Shape;109;p2"/>
          <p:cNvSpPr/>
          <p:nvPr/>
        </p:nvSpPr>
        <p:spPr>
          <a:xfrm>
            <a:off x="1524"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110" name="Google Shape;110;p2"/>
          <p:cNvSpPr/>
          <p:nvPr/>
        </p:nvSpPr>
        <p:spPr>
          <a:xfrm rot="10800000">
            <a:off x="13218" y="0"/>
            <a:ext cx="12165564" cy="6858000"/>
          </a:xfrm>
          <a:custGeom>
            <a:avLst/>
            <a:gdLst/>
            <a:ahLst/>
            <a:cxnLst/>
            <a:rect l="l" t="t" r="r" b="b"/>
            <a:pathLst>
              <a:path w="11218661" h="6858000" extrusionOk="0">
                <a:moveTo>
                  <a:pt x="0" y="0"/>
                </a:moveTo>
                <a:lnTo>
                  <a:pt x="8042507" y="0"/>
                </a:lnTo>
                <a:lnTo>
                  <a:pt x="11218661" y="6858000"/>
                </a:lnTo>
                <a:lnTo>
                  <a:pt x="0" y="6858000"/>
                </a:lnTo>
                <a:close/>
              </a:path>
            </a:pathLst>
          </a:custGeom>
          <a:solidFill>
            <a:srgbClr val="262626">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111" name="Google Shape;111;p2"/>
          <p:cNvSpPr/>
          <p:nvPr/>
        </p:nvSpPr>
        <p:spPr>
          <a:xfrm rot="10800000">
            <a:off x="0" y="0"/>
            <a:ext cx="12165563" cy="6858000"/>
          </a:xfrm>
          <a:custGeom>
            <a:avLst/>
            <a:gdLst/>
            <a:ahLst/>
            <a:cxnLst/>
            <a:rect l="l" t="t" r="r" b="b"/>
            <a:pathLst>
              <a:path w="10771752" h="6858000" extrusionOk="0">
                <a:moveTo>
                  <a:pt x="0" y="0"/>
                </a:moveTo>
                <a:lnTo>
                  <a:pt x="7595598" y="0"/>
                </a:lnTo>
                <a:lnTo>
                  <a:pt x="10771752" y="6858000"/>
                </a:lnTo>
                <a:lnTo>
                  <a:pt x="0" y="6858000"/>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pic>
        <p:nvPicPr>
          <p:cNvPr id="113" name="Google Shape;113;p2" descr="Turtle"/>
          <p:cNvPicPr preferRelativeResize="0"/>
          <p:nvPr/>
        </p:nvPicPr>
        <p:blipFill rotWithShape="1">
          <a:blip r:embed="rId3">
            <a:alphaModFix/>
          </a:blip>
          <a:srcRect/>
          <a:stretch/>
        </p:blipFill>
        <p:spPr>
          <a:xfrm>
            <a:off x="1" y="3452040"/>
            <a:ext cx="2766060" cy="3425957"/>
          </a:xfrm>
          <a:prstGeom prst="rect">
            <a:avLst/>
          </a:prstGeom>
          <a:noFill/>
          <a:ln>
            <a:noFill/>
          </a:ln>
        </p:spPr>
      </p:pic>
      <p:sp>
        <p:nvSpPr>
          <p:cNvPr id="114" name="Google Shape;114;p2"/>
          <p:cNvSpPr txBox="1"/>
          <p:nvPr/>
        </p:nvSpPr>
        <p:spPr>
          <a:xfrm>
            <a:off x="2766061" y="1351819"/>
            <a:ext cx="9436109" cy="4154361"/>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600"/>
              </a:spcBef>
              <a:spcAft>
                <a:spcPts val="0"/>
              </a:spcAft>
              <a:buNone/>
            </a:pPr>
            <a:r>
              <a:rPr lang="en-US" sz="2000" b="1" i="0" u="none" strike="noStrike" cap="none" dirty="0">
                <a:solidFill>
                  <a:schemeClr val="bg1"/>
                </a:solidFill>
                <a:latin typeface="Times New Roman" panose="02020603050405020304" pitchFamily="18" charset="0"/>
                <a:cs typeface="Times New Roman" panose="02020603050405020304" pitchFamily="18" charset="0"/>
                <a:sym typeface="Arial"/>
              </a:rPr>
              <a:t>1.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CỨU</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QUAN</a:t>
            </a:r>
          </a:p>
          <a:p>
            <a:pPr marL="0" marR="0" lvl="0" indent="0" algn="just" rtl="0">
              <a:lnSpc>
                <a:spcPct val="90000"/>
              </a:lnSpc>
              <a:spcBef>
                <a:spcPts val="600"/>
              </a:spcBef>
              <a:spcAft>
                <a:spcPts val="0"/>
              </a:spcAft>
              <a:buNone/>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b="1" i="0" u="none" strike="noStrike" cap="none" dirty="0">
              <a:solidFill>
                <a:schemeClr val="bg1"/>
              </a:solidFill>
              <a:latin typeface="Times New Roman" panose="02020603050405020304" pitchFamily="18" charset="0"/>
              <a:cs typeface="Times New Roman" panose="02020603050405020304" pitchFamily="18" charset="0"/>
              <a:sym typeface="Arial"/>
            </a:endParaRPr>
          </a:p>
          <a:p>
            <a:pPr marL="0" marR="0" lvl="0" indent="0" algn="just" rtl="0">
              <a:lnSpc>
                <a:spcPct val="90000"/>
              </a:lnSpc>
              <a:spcBef>
                <a:spcPts val="600"/>
              </a:spcBef>
              <a:spcAft>
                <a:spcPts val="0"/>
              </a:spcAft>
              <a:buNone/>
            </a:pPr>
            <a:r>
              <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rPr>
              <a:t>2. </a:t>
            </a:r>
            <a:r>
              <a:rPr lang="en-US" sz="2000" b="1" i="0" u="none" strike="noStrike" cap="none" dirty="0" err="1">
                <a:solidFill>
                  <a:schemeClr val="lt1"/>
                </a:solidFill>
                <a:latin typeface="Times New Roman" panose="02020603050405020304" pitchFamily="18" charset="0"/>
                <a:cs typeface="Times New Roman" panose="02020603050405020304" pitchFamily="18" charset="0"/>
                <a:sym typeface="Arial"/>
              </a:rPr>
              <a:t>PHÂN</a:t>
            </a:r>
            <a:r>
              <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2000" b="1" i="0" u="none" strike="noStrike" cap="none" dirty="0" err="1">
                <a:solidFill>
                  <a:schemeClr val="lt1"/>
                </a:solidFill>
                <a:latin typeface="Times New Roman" panose="02020603050405020304" pitchFamily="18" charset="0"/>
                <a:cs typeface="Times New Roman" panose="02020603050405020304" pitchFamily="18" charset="0"/>
                <a:sym typeface="Arial"/>
              </a:rPr>
              <a:t>TÍCH</a:t>
            </a:r>
            <a:r>
              <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2000" b="1" i="0" u="none" strike="noStrike" cap="none" dirty="0" err="1">
                <a:solidFill>
                  <a:schemeClr val="lt1"/>
                </a:solidFill>
                <a:latin typeface="Times New Roman" panose="02020603050405020304" pitchFamily="18" charset="0"/>
                <a:cs typeface="Times New Roman" panose="02020603050405020304" pitchFamily="18" charset="0"/>
                <a:sym typeface="Arial"/>
              </a:rPr>
              <a:t>HỆ</a:t>
            </a:r>
            <a:r>
              <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2000" b="1" i="0" u="none" strike="noStrike" cap="none" dirty="0" err="1">
                <a:solidFill>
                  <a:schemeClr val="lt1"/>
                </a:solidFill>
                <a:latin typeface="Times New Roman" panose="02020603050405020304" pitchFamily="18" charset="0"/>
                <a:cs typeface="Times New Roman" panose="02020603050405020304" pitchFamily="18" charset="0"/>
                <a:sym typeface="Arial"/>
              </a:rPr>
              <a:t>THỐNG</a:t>
            </a:r>
            <a:r>
              <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2000" b="1" i="0" u="none" strike="noStrike" cap="none" dirty="0" err="1">
                <a:solidFill>
                  <a:schemeClr val="lt1"/>
                </a:solidFill>
                <a:latin typeface="Times New Roman" panose="02020603050405020304" pitchFamily="18" charset="0"/>
                <a:cs typeface="Times New Roman" panose="02020603050405020304" pitchFamily="18" charset="0"/>
                <a:sym typeface="Arial"/>
              </a:rPr>
              <a:t>GIÁM</a:t>
            </a:r>
            <a:r>
              <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2000" b="1" i="0" u="none" strike="noStrike" cap="none" dirty="0" err="1">
                <a:solidFill>
                  <a:schemeClr val="lt1"/>
                </a:solidFill>
                <a:latin typeface="Times New Roman" panose="02020603050405020304" pitchFamily="18" charset="0"/>
                <a:cs typeface="Times New Roman" panose="02020603050405020304" pitchFamily="18" charset="0"/>
                <a:sym typeface="Arial"/>
              </a:rPr>
              <a:t>SÁT</a:t>
            </a:r>
            <a:r>
              <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2000" b="1" i="0" u="none" strike="noStrike" cap="none" dirty="0" err="1">
                <a:solidFill>
                  <a:schemeClr val="lt1"/>
                </a:solidFill>
                <a:latin typeface="Times New Roman" panose="02020603050405020304" pitchFamily="18" charset="0"/>
                <a:cs typeface="Times New Roman" panose="02020603050405020304" pitchFamily="18" charset="0"/>
                <a:sym typeface="Arial"/>
              </a:rPr>
              <a:t>NHIỆT</a:t>
            </a:r>
            <a:r>
              <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2000" b="1" i="0" u="none" strike="noStrike" cap="none" dirty="0" err="1">
                <a:solidFill>
                  <a:schemeClr val="lt1"/>
                </a:solidFill>
                <a:latin typeface="Times New Roman" panose="02020603050405020304" pitchFamily="18" charset="0"/>
                <a:cs typeface="Times New Roman" panose="02020603050405020304" pitchFamily="18" charset="0"/>
                <a:sym typeface="Arial"/>
              </a:rPr>
              <a:t>ĐỘ</a:t>
            </a:r>
            <a:r>
              <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rPr>
              <a:t> , </a:t>
            </a:r>
            <a:r>
              <a:rPr lang="en-US" sz="2000" b="1" i="0" u="none" strike="noStrike" cap="none" dirty="0" err="1">
                <a:solidFill>
                  <a:schemeClr val="lt1"/>
                </a:solidFill>
                <a:latin typeface="Times New Roman" panose="02020603050405020304" pitchFamily="18" charset="0"/>
                <a:cs typeface="Times New Roman" panose="02020603050405020304" pitchFamily="18" charset="0"/>
                <a:sym typeface="Arial"/>
              </a:rPr>
              <a:t>ĐỘ</a:t>
            </a:r>
            <a:r>
              <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2000" b="1" i="0" u="none" strike="noStrike" cap="none" dirty="0" err="1">
                <a:solidFill>
                  <a:schemeClr val="lt1"/>
                </a:solidFill>
                <a:latin typeface="Times New Roman" panose="02020603050405020304" pitchFamily="18" charset="0"/>
                <a:cs typeface="Times New Roman" panose="02020603050405020304" pitchFamily="18" charset="0"/>
                <a:sym typeface="Arial"/>
              </a:rPr>
              <a:t>ẤM</a:t>
            </a:r>
            <a:r>
              <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rPr>
              <a:t> QUA LORA</a:t>
            </a:r>
          </a:p>
          <a:p>
            <a:pPr marL="0" marR="0" lvl="0" indent="0" algn="just" rtl="0">
              <a:lnSpc>
                <a:spcPct val="90000"/>
              </a:lnSpc>
              <a:spcBef>
                <a:spcPts val="600"/>
              </a:spcBef>
              <a:spcAft>
                <a:spcPts val="0"/>
              </a:spcAft>
              <a:buNone/>
            </a:pPr>
            <a:endParaRPr lang="en-US" sz="2000" b="1" i="0" u="none" strike="noStrike" cap="none" dirty="0">
              <a:solidFill>
                <a:schemeClr val="lt1"/>
              </a:solidFill>
              <a:latin typeface="Times New Roman" panose="02020603050405020304" pitchFamily="18" charset="0"/>
              <a:cs typeface="Times New Roman" panose="02020603050405020304" pitchFamily="18" charset="0"/>
              <a:sym typeface="Arial"/>
            </a:endParaRPr>
          </a:p>
          <a:p>
            <a:pPr marL="0" marR="0" lvl="0" indent="0" algn="just" rtl="0">
              <a:lnSpc>
                <a:spcPct val="90000"/>
              </a:lnSpc>
              <a:spcBef>
                <a:spcPts val="600"/>
              </a:spcBef>
              <a:spcAft>
                <a:spcPts val="0"/>
              </a:spcAft>
              <a:buNone/>
            </a:pPr>
            <a:r>
              <a:rPr lang="en-US" sz="2000" b="1" dirty="0">
                <a:solidFill>
                  <a:schemeClr val="lt1"/>
                </a:solidFill>
                <a:latin typeface="Times New Roman" panose="02020603050405020304" pitchFamily="18" charset="0"/>
                <a:cs typeface="Times New Roman" panose="02020603050405020304" pitchFamily="18" charset="0"/>
              </a:rPr>
              <a:t>3 </a:t>
            </a:r>
            <a:r>
              <a:rPr lang="en-US" sz="2000" b="1" dirty="0" err="1">
                <a:solidFill>
                  <a:schemeClr val="lt1"/>
                </a:solidFill>
                <a:latin typeface="Times New Roman" panose="02020603050405020304" pitchFamily="18" charset="0"/>
                <a:cs typeface="Times New Roman" panose="02020603050405020304" pitchFamily="18" charset="0"/>
              </a:rPr>
              <a:t>THIẾT</a:t>
            </a:r>
            <a:r>
              <a:rPr lang="en-US" sz="2000" b="1" dirty="0">
                <a:solidFill>
                  <a:schemeClr val="lt1"/>
                </a:solidFill>
                <a:latin typeface="Times New Roman" panose="02020603050405020304" pitchFamily="18" charset="0"/>
                <a:cs typeface="Times New Roman" panose="02020603050405020304" pitchFamily="18" charset="0"/>
              </a:rPr>
              <a:t> </a:t>
            </a:r>
            <a:r>
              <a:rPr lang="en-US" sz="2000" b="1" dirty="0" err="1">
                <a:solidFill>
                  <a:schemeClr val="lt1"/>
                </a:solidFill>
                <a:latin typeface="Times New Roman" panose="02020603050405020304" pitchFamily="18" charset="0"/>
                <a:cs typeface="Times New Roman" panose="02020603050405020304" pitchFamily="18" charset="0"/>
              </a:rPr>
              <a:t>KẾ</a:t>
            </a:r>
            <a:endParaRPr lang="en-US" sz="2000" b="1" dirty="0">
              <a:solidFill>
                <a:schemeClr val="lt1"/>
              </a:solidFill>
              <a:latin typeface="Times New Roman" panose="02020603050405020304" pitchFamily="18" charset="0"/>
              <a:cs typeface="Times New Roman" panose="02020603050405020304" pitchFamily="18" charset="0"/>
            </a:endParaRPr>
          </a:p>
          <a:p>
            <a:pPr marL="0" marR="0" lvl="0" indent="0" algn="just" rtl="0">
              <a:lnSpc>
                <a:spcPct val="90000"/>
              </a:lnSpc>
              <a:spcBef>
                <a:spcPts val="600"/>
              </a:spcBef>
              <a:spcAft>
                <a:spcPts val="0"/>
              </a:spcAft>
              <a:buNone/>
            </a:pPr>
            <a:endParaRPr sz="2000" b="1" dirty="0">
              <a:latin typeface="Times New Roman" panose="02020603050405020304" pitchFamily="18" charset="0"/>
              <a:cs typeface="Times New Roman" panose="02020603050405020304" pitchFamily="18" charset="0"/>
            </a:endParaRPr>
          </a:p>
          <a:p>
            <a:pPr marL="0" marR="0" lvl="0" indent="0" algn="just" rtl="0">
              <a:lnSpc>
                <a:spcPct val="90000"/>
              </a:lnSpc>
              <a:spcBef>
                <a:spcPts val="600"/>
              </a:spcBef>
              <a:spcAft>
                <a:spcPts val="0"/>
              </a:spcAft>
              <a:buNone/>
            </a:pPr>
            <a:r>
              <a:rPr lang="en-US" sz="2000" b="1" dirty="0">
                <a:solidFill>
                  <a:schemeClr val="bg1"/>
                </a:solidFill>
                <a:latin typeface="Times New Roman" panose="02020603050405020304" pitchFamily="18" charset="0"/>
                <a:cs typeface="Times New Roman" panose="02020603050405020304" pitchFamily="18" charset="0"/>
              </a:rPr>
              <a:t>4,</a:t>
            </a:r>
            <a:r>
              <a:rPr lang="en-US" sz="2000" b="1" i="0" u="none" strike="noStrike" cap="none" dirty="0">
                <a:solidFill>
                  <a:schemeClr val="bg1"/>
                </a:solidFill>
                <a:latin typeface="Times New Roman" panose="02020603050405020304" pitchFamily="18" charset="0"/>
                <a:cs typeface="Times New Roman" panose="02020603050405020304" pitchFamily="18" charset="0"/>
                <a:sym typeface="Arial"/>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CHẾ</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THỬ</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ẨM</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LORA</a:t>
            </a:r>
            <a:endParaRPr lang="en-US" sz="2000" b="1" dirty="0">
              <a:solidFill>
                <a:schemeClr val="bg1"/>
              </a:solidFill>
              <a:latin typeface="Times New Roman" panose="02020603050405020304" pitchFamily="18" charset="0"/>
              <a:cs typeface="Times New Roman" panose="02020603050405020304" pitchFamily="18" charset="0"/>
            </a:endParaRPr>
          </a:p>
          <a:p>
            <a:pPr marL="0" marR="0" lvl="0" indent="0" algn="just" rtl="0">
              <a:lnSpc>
                <a:spcPct val="90000"/>
              </a:lnSpc>
              <a:spcBef>
                <a:spcPts val="600"/>
              </a:spcBef>
              <a:spcAft>
                <a:spcPts val="0"/>
              </a:spcAft>
              <a:buNone/>
            </a:pPr>
            <a:endParaRPr lang="en-US" sz="2000" b="1" dirty="0">
              <a:solidFill>
                <a:schemeClr val="lt1"/>
              </a:solidFill>
              <a:latin typeface="Times New Roman" panose="02020603050405020304" pitchFamily="18" charset="0"/>
              <a:cs typeface="Times New Roman" panose="02020603050405020304" pitchFamily="18" charset="0"/>
            </a:endParaRPr>
          </a:p>
          <a:p>
            <a:pPr marL="0" marR="0" lvl="0" indent="127000" algn="l" rtl="0">
              <a:lnSpc>
                <a:spcPct val="90000"/>
              </a:lnSpc>
              <a:spcBef>
                <a:spcPts val="600"/>
              </a:spcBef>
              <a:spcAft>
                <a:spcPts val="600"/>
              </a:spcAft>
              <a:buClr>
                <a:srgbClr val="000000"/>
              </a:buClr>
              <a:buSzPts val="2000"/>
              <a:buFont typeface="Arial"/>
              <a:buNone/>
            </a:pPr>
            <a:endParaRPr sz="20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161655EF-02D8-4F1F-9059-2B4788215D6C}"/>
              </a:ext>
            </a:extLst>
          </p:cNvPr>
          <p:cNvSpPr txBox="1"/>
          <p:nvPr/>
        </p:nvSpPr>
        <p:spPr>
          <a:xfrm>
            <a:off x="2217651" y="169786"/>
            <a:ext cx="7980218" cy="707886"/>
          </a:xfrm>
          <a:prstGeom prst="rect">
            <a:avLst/>
          </a:prstGeom>
          <a:noFill/>
        </p:spPr>
        <p:txBody>
          <a:bodyPr wrap="square" rtlCol="0">
            <a:spAutoFit/>
          </a:bodyPr>
          <a:lstStyle/>
          <a:p>
            <a:r>
              <a:rPr lang="en-US" sz="4000" dirty="0" err="1">
                <a:solidFill>
                  <a:schemeClr val="bg1"/>
                </a:solidFill>
                <a:latin typeface="Times New Roman" panose="02020603050405020304" pitchFamily="18" charset="0"/>
                <a:cs typeface="Times New Roman" panose="02020603050405020304" pitchFamily="18" charset="0"/>
              </a:rPr>
              <a:t>Nội</a:t>
            </a:r>
            <a:r>
              <a:rPr lang="en-US" sz="4000" dirty="0">
                <a:solidFill>
                  <a:schemeClr val="bg1"/>
                </a:solidFill>
                <a:latin typeface="Times New Roman" panose="02020603050405020304" pitchFamily="18" charset="0"/>
                <a:cs typeface="Times New Roman" panose="02020603050405020304" pitchFamily="18" charset="0"/>
              </a:rPr>
              <a:t> dung </a:t>
            </a:r>
            <a:r>
              <a:rPr lang="en-US" sz="4000" dirty="0" err="1">
                <a:solidFill>
                  <a:schemeClr val="bg1"/>
                </a:solidFill>
                <a:latin typeface="Times New Roman" panose="02020603050405020304" pitchFamily="18" charset="0"/>
                <a:cs typeface="Times New Roman" panose="02020603050405020304" pitchFamily="18" charset="0"/>
              </a:rPr>
              <a:t>báo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cáo</a:t>
            </a:r>
            <a:endParaRPr lang="en-US"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26"/>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dirty="0" err="1">
                <a:solidFill>
                  <a:schemeClr val="lt1"/>
                </a:solidFill>
              </a:rPr>
              <a:t>3.1.Thiết</a:t>
            </a:r>
            <a:r>
              <a:rPr lang="en-US" dirty="0">
                <a:solidFill>
                  <a:schemeClr val="lt1"/>
                </a:solidFill>
              </a:rPr>
              <a:t> </a:t>
            </a:r>
            <a:r>
              <a:rPr lang="en-US" dirty="0" err="1">
                <a:solidFill>
                  <a:schemeClr val="lt1"/>
                </a:solidFill>
              </a:rPr>
              <a:t>kế</a:t>
            </a:r>
            <a:r>
              <a:rPr lang="en-US" dirty="0">
                <a:solidFill>
                  <a:schemeClr val="lt1"/>
                </a:solidFill>
              </a:rPr>
              <a:t> </a:t>
            </a:r>
            <a:r>
              <a:rPr lang="en-US" dirty="0" err="1">
                <a:solidFill>
                  <a:schemeClr val="lt1"/>
                </a:solidFill>
              </a:rPr>
              <a:t>mạch</a:t>
            </a:r>
            <a:r>
              <a:rPr lang="en-US" dirty="0">
                <a:solidFill>
                  <a:schemeClr val="lt1"/>
                </a:solidFill>
              </a:rPr>
              <a:t> </a:t>
            </a:r>
            <a:r>
              <a:rPr lang="en-US" dirty="0" err="1">
                <a:solidFill>
                  <a:schemeClr val="lt1"/>
                </a:solidFill>
              </a:rPr>
              <a:t>phát</a:t>
            </a:r>
            <a:endParaRPr dirty="0"/>
          </a:p>
        </p:txBody>
      </p:sp>
      <p:sp>
        <p:nvSpPr>
          <p:cNvPr id="157" name="Google Shape;157;p26"/>
          <p:cNvSpPr txBox="1">
            <a:spLocks noGrp="1"/>
          </p:cNvSpPr>
          <p:nvPr>
            <p:ph type="body" idx="1"/>
          </p:nvPr>
        </p:nvSpPr>
        <p:spPr>
          <a:xfrm>
            <a:off x="0" y="1065473"/>
            <a:ext cx="10595610" cy="4729537"/>
          </a:xfrm>
          <a:prstGeom prst="rect">
            <a:avLst/>
          </a:prstGeom>
          <a:noFill/>
          <a:ln>
            <a:noFill/>
          </a:ln>
        </p:spPr>
        <p:txBody>
          <a:bodyPr spcFirstLastPara="1" wrap="square" lIns="91425" tIns="45700" rIns="91425" bIns="45700" anchor="t" anchorCtr="0">
            <a:normAutofit fontScale="25000" lnSpcReduction="20000"/>
          </a:bodyPr>
          <a:lstStyle/>
          <a:p>
            <a:pPr marL="50800" lvl="0" indent="0" algn="l" rtl="0">
              <a:lnSpc>
                <a:spcPct val="90000"/>
              </a:lnSpc>
              <a:spcBef>
                <a:spcPts val="0"/>
              </a:spcBef>
              <a:buSzPts val="2800"/>
              <a:buNone/>
            </a:pPr>
            <a:r>
              <a:rPr lang="en-US" sz="8000" b="1" dirty="0"/>
              <a:t>Nguyên Lý </a:t>
            </a:r>
            <a:r>
              <a:rPr lang="en-US" sz="8000" b="1" dirty="0" err="1"/>
              <a:t>Hoạt</a:t>
            </a:r>
            <a:r>
              <a:rPr lang="en-US" sz="8000" b="1" dirty="0"/>
              <a:t> </a:t>
            </a:r>
            <a:r>
              <a:rPr lang="en-US" sz="8000" b="1" dirty="0" err="1"/>
              <a:t>đông</a:t>
            </a:r>
            <a:endParaRPr lang="en-US" sz="8000" b="1" dirty="0"/>
          </a:p>
          <a:p>
            <a:pPr marL="50800" lvl="0" indent="0" algn="l" rtl="0">
              <a:lnSpc>
                <a:spcPct val="90000"/>
              </a:lnSpc>
              <a:spcBef>
                <a:spcPts val="0"/>
              </a:spcBef>
              <a:buSzPts val="2800"/>
              <a:buNone/>
            </a:pPr>
            <a:endParaRPr lang="en-US" sz="8000" dirty="0"/>
          </a:p>
          <a:p>
            <a:pPr marL="342900" lvl="0" indent="-342900" algn="just">
              <a:lnSpc>
                <a:spcPct val="107000"/>
              </a:lnSpc>
              <a:spcBef>
                <a:spcPts val="0"/>
              </a:spcBef>
              <a:buFont typeface="Symbol" panose="05050102010706020507" pitchFamily="18" charset="2"/>
              <a:buChar char=""/>
            </a:pPr>
            <a:r>
              <a:rPr lang="en-US" sz="8000" b="1" dirty="0" err="1">
                <a:effectLst/>
                <a:latin typeface="Times New Roman" panose="02020603050405020304" pitchFamily="18" charset="0"/>
                <a:ea typeface="Calibri" panose="020F0502020204030204" pitchFamily="34" charset="0"/>
                <a:cs typeface="Times New Roman" panose="02020603050405020304" pitchFamily="18" charset="0"/>
              </a:rPr>
              <a:t>Mạch</a:t>
            </a:r>
            <a:r>
              <a:rPr lang="en-US" sz="8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b="1"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8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b="1"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8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Mạch</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DHT11</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tụ</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đế</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pin 18650),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mạch</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sạc</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pin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TP4056</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1A</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Micro USB, Module LORA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8000" dirty="0" err="1">
                <a:effectLst/>
                <a:latin typeface="Times New Roman" panose="02020603050405020304" pitchFamily="18" charset="0"/>
                <a:ea typeface="Calibri" panose="020F0502020204030204" pitchFamily="34" charset="0"/>
                <a:cs typeface="Times New Roman" panose="02020603050405020304" pitchFamily="18" charset="0"/>
              </a:rPr>
              <a:t>ESP32</a:t>
            </a:r>
            <a:r>
              <a:rPr lang="en-US" sz="8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8000" dirty="0">
              <a:effectLst/>
              <a:ea typeface="Calibri" panose="020F0502020204030204" pitchFamily="34" charset="0"/>
              <a:cs typeface="Times New Roman" panose="02020603050405020304" pitchFamily="18" charset="0"/>
            </a:endParaRPr>
          </a:p>
          <a:p>
            <a:pPr indent="228600" algn="just">
              <a:lnSpc>
                <a:spcPct val="120000"/>
              </a:lnSpc>
              <a:spcBef>
                <a:spcPts val="0"/>
              </a:spcBef>
              <a:buNone/>
            </a:pPr>
            <a:r>
              <a:rPr lang="en-US" sz="8000" dirty="0" err="1">
                <a:effectLst/>
                <a:latin typeface="Times New Roman" panose="02020603050405020304" pitchFamily="18" charset="0"/>
                <a:ea typeface="Calibri" panose="020F0502020204030204" pitchFamily="34" charset="0"/>
              </a:rPr>
              <a:t>Mạch</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sử</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dụng</a:t>
            </a:r>
            <a:r>
              <a:rPr lang="en-US" sz="8000" dirty="0">
                <a:effectLst/>
                <a:latin typeface="Times New Roman" panose="02020603050405020304" pitchFamily="18" charset="0"/>
                <a:ea typeface="Calibri" panose="020F0502020204030204" pitchFamily="34" charset="0"/>
              </a:rPr>
              <a:t> vi </a:t>
            </a:r>
            <a:r>
              <a:rPr lang="en-US" sz="8000" dirty="0" err="1">
                <a:effectLst/>
                <a:latin typeface="Times New Roman" panose="02020603050405020304" pitchFamily="18" charset="0"/>
                <a:ea typeface="Calibri" panose="020F0502020204030204" pitchFamily="34" charset="0"/>
              </a:rPr>
              <a:t>điều</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khiển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ESP32</a:t>
            </a:r>
            <a:r>
              <a:rPr lang="en-US" sz="8000" dirty="0">
                <a:effectLst/>
                <a:latin typeface="Times New Roman" panose="02020603050405020304" pitchFamily="18" charset="0"/>
                <a:ea typeface="Calibri" panose="020F0502020204030204" pitchFamily="34" charset="0"/>
              </a:rPr>
              <a:t> </a:t>
            </a:r>
            <a:r>
              <a:rPr lang="vi-VN" sz="8000" dirty="0">
                <a:effectLst/>
                <a:latin typeface="Times New Roman" panose="02020603050405020304" pitchFamily="18" charset="0"/>
                <a:ea typeface="Calibri" panose="020F0502020204030204" pitchFamily="34" charset="0"/>
              </a:rPr>
              <a:t>DEV KIT</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làm</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trung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tâm</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điều</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khiển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nhận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nguồn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từ</a:t>
            </a:r>
            <a:r>
              <a:rPr lang="en-US" sz="8000" dirty="0">
                <a:effectLst/>
                <a:latin typeface="Times New Roman" panose="02020603050405020304" pitchFamily="18" charset="0"/>
                <a:ea typeface="Calibri" panose="020F0502020204030204" pitchFamily="34" charset="0"/>
              </a:rPr>
              <a:t> pin 18650 Khi </a:t>
            </a:r>
            <a:r>
              <a:rPr lang="en-US" sz="8000" dirty="0" err="1">
                <a:effectLst/>
                <a:latin typeface="Times New Roman" panose="02020603050405020304" pitchFamily="18" charset="0"/>
                <a:ea typeface="Calibri" panose="020F0502020204030204" pitchFamily="34" charset="0"/>
              </a:rPr>
              <a:t>nhận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nguồn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5V</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từ</a:t>
            </a:r>
            <a:r>
              <a:rPr lang="en-US" sz="8000" dirty="0">
                <a:effectLst/>
                <a:latin typeface="Times New Roman" panose="02020603050405020304" pitchFamily="18" charset="0"/>
                <a:ea typeface="Calibri" panose="020F0502020204030204" pitchFamily="34" charset="0"/>
              </a:rPr>
              <a:t> pin, </a:t>
            </a:r>
            <a:r>
              <a:rPr lang="en-US" sz="8000" dirty="0" err="1">
                <a:effectLst/>
                <a:latin typeface="Times New Roman" panose="02020603050405020304" pitchFamily="18" charset="0"/>
                <a:ea typeface="Calibri" panose="020F0502020204030204" pitchFamily="34" charset="0"/>
              </a:rPr>
              <a:t>nguồn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điện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sẽ</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chạy</a:t>
            </a:r>
            <a:r>
              <a:rPr lang="en-US" sz="8000" dirty="0">
                <a:effectLst/>
                <a:latin typeface="Times New Roman" panose="02020603050405020304" pitchFamily="18" charset="0"/>
                <a:ea typeface="Calibri" panose="020F0502020204030204" pitchFamily="34" charset="0"/>
              </a:rPr>
              <a:t> qua </a:t>
            </a:r>
            <a:r>
              <a:rPr lang="en-US" sz="8000" dirty="0" err="1">
                <a:effectLst/>
                <a:latin typeface="Times New Roman" panose="02020603050405020304" pitchFamily="18" charset="0"/>
                <a:ea typeface="Calibri" panose="020F0502020204030204" pitchFamily="34" charset="0"/>
              </a:rPr>
              <a:t>và</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cung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cấp</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năng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lượng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cho</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toàn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bộ</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hệ</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thống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Tụ</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điện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C1</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trong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mạch</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được</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sử</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dụng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để</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làm</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ổn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định</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điện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áp</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của</a:t>
            </a:r>
            <a:r>
              <a:rPr lang="en-US" sz="8000" dirty="0">
                <a:effectLst/>
                <a:latin typeface="Times New Roman" panose="02020603050405020304" pitchFamily="18" charset="0"/>
                <a:ea typeface="Calibri" panose="020F0502020204030204" pitchFamily="34" charset="0"/>
              </a:rPr>
              <a:t> pin, </a:t>
            </a:r>
            <a:r>
              <a:rPr lang="en-US" sz="8000" dirty="0" err="1">
                <a:effectLst/>
                <a:latin typeface="Times New Roman" panose="02020603050405020304" pitchFamily="18" charset="0"/>
                <a:ea typeface="Calibri" panose="020F0502020204030204" pitchFamily="34" charset="0"/>
              </a:rPr>
              <a:t>giảm</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nhiễu</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mạch</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bảo</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vệ</a:t>
            </a:r>
            <a:r>
              <a:rPr lang="en-US" sz="8000" dirty="0">
                <a:effectLst/>
                <a:latin typeface="Times New Roman" panose="02020603050405020304" pitchFamily="18" charset="0"/>
                <a:ea typeface="Calibri" panose="020F0502020204030204" pitchFamily="34" charset="0"/>
              </a:rPr>
              <a:t> pin </a:t>
            </a:r>
            <a:r>
              <a:rPr lang="en-US" sz="8000" dirty="0" err="1">
                <a:effectLst/>
                <a:latin typeface="Times New Roman" panose="02020603050405020304" pitchFamily="18" charset="0"/>
                <a:ea typeface="Calibri" panose="020F0502020204030204" pitchFamily="34" charset="0"/>
              </a:rPr>
              <a:t>giúp</a:t>
            </a:r>
            <a:r>
              <a:rPr lang="en-US" sz="8000" dirty="0">
                <a:effectLst/>
                <a:latin typeface="Times New Roman" panose="02020603050405020304" pitchFamily="18" charset="0"/>
                <a:ea typeface="Calibri" panose="020F0502020204030204" pitchFamily="34" charset="0"/>
              </a:rPr>
              <a:t> pin </a:t>
            </a:r>
            <a:r>
              <a:rPr lang="en-US" sz="8000" dirty="0" err="1">
                <a:effectLst/>
                <a:latin typeface="Times New Roman" panose="02020603050405020304" pitchFamily="18" charset="0"/>
                <a:ea typeface="Calibri" panose="020F0502020204030204" pitchFamily="34" charset="0"/>
              </a:rPr>
              <a:t>tránh</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việc</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sạc</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hoặc</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xả</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quá</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mức</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đảm</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bảo</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hoạt</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động</a:t>
            </a:r>
            <a:r>
              <a:rPr lang="en-US" sz="8000" dirty="0">
                <a:effectLst/>
                <a:latin typeface="Times New Roman" panose="02020603050405020304" pitchFamily="18" charset="0"/>
                <a:ea typeface="Calibri" panose="020F0502020204030204" pitchFamily="34" charset="0"/>
              </a:rPr>
              <a:t> an </a:t>
            </a:r>
            <a:r>
              <a:rPr lang="en-US" sz="8000" dirty="0" err="1">
                <a:effectLst/>
                <a:latin typeface="Times New Roman" panose="02020603050405020304" pitchFamily="18" charset="0"/>
                <a:ea typeface="Calibri" panose="020F0502020204030204" pitchFamily="34" charset="0"/>
              </a:rPr>
              <a:t>toàn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và</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bền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bỉ</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đặc</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biệt</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quan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trọng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khi</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các</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thiết</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bị</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trên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mạch</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ESP32</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cảm</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biến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DHT11</a:t>
            </a:r>
            <a:r>
              <a:rPr lang="en-US" sz="8000" dirty="0">
                <a:effectLst/>
                <a:latin typeface="Times New Roman" panose="02020603050405020304" pitchFamily="18" charset="0"/>
                <a:ea typeface="Calibri" panose="020F0502020204030204" pitchFamily="34" charset="0"/>
              </a:rPr>
              <a:t>, LORA) </a:t>
            </a:r>
            <a:r>
              <a:rPr lang="en-US" sz="8000" dirty="0" err="1">
                <a:effectLst/>
                <a:latin typeface="Times New Roman" panose="02020603050405020304" pitchFamily="18" charset="0"/>
                <a:ea typeface="Calibri" panose="020F0502020204030204" pitchFamily="34" charset="0"/>
              </a:rPr>
              <a:t>tiêu</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thụ</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dòng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điện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không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đều</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giúp</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giảm</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việc</a:t>
            </a:r>
            <a:r>
              <a:rPr lang="en-US" sz="8000" dirty="0">
                <a:effectLst/>
                <a:latin typeface="Times New Roman" panose="02020603050405020304" pitchFamily="18" charset="0"/>
                <a:ea typeface="Calibri" panose="020F0502020204030204" pitchFamily="34" charset="0"/>
              </a:rPr>
              <a:t> dao </a:t>
            </a:r>
            <a:r>
              <a:rPr lang="en-US" sz="8000" dirty="0" err="1">
                <a:effectLst/>
                <a:latin typeface="Times New Roman" panose="02020603050405020304" pitchFamily="18" charset="0"/>
                <a:ea typeface="Calibri" panose="020F0502020204030204" pitchFamily="34" charset="0"/>
              </a:rPr>
              <a:t>động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điện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áp</a:t>
            </a:r>
            <a:r>
              <a:rPr lang="en-US" sz="8000" dirty="0">
                <a:effectLst/>
                <a:latin typeface="Times New Roman" panose="02020603050405020304" pitchFamily="18" charset="0"/>
                <a:ea typeface="Calibri" panose="020F0502020204030204" pitchFamily="34" charset="0"/>
              </a:rPr>
              <a:t>.</a:t>
            </a:r>
            <a:endParaRPr lang="en-US" sz="8000" dirty="0">
              <a:effectLst/>
              <a:ea typeface="Calibri" panose="020F0502020204030204" pitchFamily="34" charset="0"/>
            </a:endParaRPr>
          </a:p>
          <a:p>
            <a:pPr indent="228600" algn="just">
              <a:lnSpc>
                <a:spcPct val="107000"/>
              </a:lnSpc>
              <a:spcBef>
                <a:spcPts val="0"/>
              </a:spcBef>
            </a:pPr>
            <a:r>
              <a:rPr lang="en-US" sz="8000" dirty="0" err="1">
                <a:effectLst/>
                <a:latin typeface="Times New Roman" panose="02020603050405020304" pitchFamily="18" charset="0"/>
                <a:ea typeface="Calibri" panose="020F0502020204030204" pitchFamily="34" charset="0"/>
              </a:rPr>
              <a:t>Cảm</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biến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DHT11</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được</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kết</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nối</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với</a:t>
            </a:r>
            <a:r>
              <a:rPr lang="en-US" sz="8000" dirty="0">
                <a:effectLst/>
                <a:latin typeface="Times New Roman" panose="02020603050405020304" pitchFamily="18" charset="0"/>
                <a:ea typeface="Calibri" panose="020F0502020204030204" pitchFamily="34" charset="0"/>
              </a:rPr>
              <a:t> vi </a:t>
            </a:r>
            <a:r>
              <a:rPr lang="en-US" sz="8000" dirty="0" err="1">
                <a:effectLst/>
                <a:latin typeface="Times New Roman" panose="02020603050405020304" pitchFamily="18" charset="0"/>
                <a:ea typeface="Calibri" panose="020F0502020204030204" pitchFamily="34" charset="0"/>
              </a:rPr>
              <a:t>điều</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khiển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trung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tâm</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ESP32</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để</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đo</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thông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số</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nhiệt</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độ</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độ</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ẩm</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môi</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trường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Dữ</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liệu</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từ</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cảm</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biến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DHT11</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được</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truyền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đến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ESP32</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thông</a:t>
            </a:r>
            <a:r>
              <a:rPr lang="en-US" sz="8000" dirty="0">
                <a:effectLst/>
                <a:latin typeface="Times New Roman" panose="02020603050405020304" pitchFamily="18" charset="0"/>
                <a:ea typeface="Calibri" panose="020F0502020204030204" pitchFamily="34" charset="0"/>
              </a:rPr>
              <a:t> qua </a:t>
            </a:r>
            <a:r>
              <a:rPr lang="en-US" sz="8000" dirty="0" err="1">
                <a:effectLst/>
                <a:latin typeface="Times New Roman" panose="02020603050405020304" pitchFamily="18" charset="0"/>
                <a:ea typeface="Calibri" panose="020F0502020204030204" pitchFamily="34" charset="0"/>
              </a:rPr>
              <a:t>chân</a:t>
            </a:r>
            <a:r>
              <a:rPr lang="en-US" sz="8000" dirty="0">
                <a:effectLst/>
                <a:latin typeface="Times New Roman" panose="02020603050405020304" pitchFamily="18" charset="0"/>
                <a:ea typeface="Calibri" panose="020F0502020204030204" pitchFamily="34" charset="0"/>
              </a:rPr>
              <a:t> GPIO. </a:t>
            </a:r>
            <a:r>
              <a:rPr lang="en-US" sz="8000" dirty="0" err="1">
                <a:effectLst/>
                <a:latin typeface="Times New Roman" panose="02020603050405020304" pitchFamily="18" charset="0"/>
                <a:ea typeface="Calibri" panose="020F0502020204030204" pitchFamily="34" charset="0"/>
              </a:rPr>
              <a:t>ESP32</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sẽ</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xử</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lý</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dữ</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liệu</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này</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và</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giao</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tiếp</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với</a:t>
            </a:r>
            <a:r>
              <a:rPr lang="en-US" sz="8000" dirty="0">
                <a:effectLst/>
                <a:latin typeface="Times New Roman" panose="02020603050405020304" pitchFamily="18" charset="0"/>
                <a:ea typeface="Calibri" panose="020F0502020204030204" pitchFamily="34" charset="0"/>
              </a:rPr>
              <a:t> module LORA. LORA </a:t>
            </a:r>
            <a:r>
              <a:rPr lang="en-US" sz="8000" dirty="0" err="1">
                <a:effectLst/>
                <a:latin typeface="Times New Roman" panose="02020603050405020304" pitchFamily="18" charset="0"/>
                <a:ea typeface="Calibri" panose="020F0502020204030204" pitchFamily="34" charset="0"/>
              </a:rPr>
              <a:t>bên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mạch</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này</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sẽ</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là</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mạch</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truyền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truyền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dữ</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liệu</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tới</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thiết</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bị</a:t>
            </a:r>
            <a:r>
              <a:rPr lang="en-US" sz="8000" dirty="0">
                <a:effectLst/>
                <a:latin typeface="Times New Roman" panose="02020603050405020304" pitchFamily="18" charset="0"/>
                <a:ea typeface="Calibri" panose="020F0502020204030204" pitchFamily="34" charset="0"/>
              </a:rPr>
              <a:t> LORA </a:t>
            </a:r>
            <a:r>
              <a:rPr lang="en-US" sz="8000" dirty="0" err="1">
                <a:effectLst/>
                <a:latin typeface="Times New Roman" panose="02020603050405020304" pitchFamily="18" charset="0"/>
                <a:ea typeface="Calibri" panose="020F0502020204030204" pitchFamily="34" charset="0"/>
              </a:rPr>
              <a:t>bên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mạch</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thu</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nhận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trong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khoảng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cách</a:t>
            </a:r>
            <a:r>
              <a:rPr lang="en-US" sz="8000" dirty="0">
                <a:effectLst/>
                <a:latin typeface="Times New Roman" panose="02020603050405020304" pitchFamily="18" charset="0"/>
                <a:ea typeface="Calibri" panose="020F0502020204030204" pitchFamily="34" charset="0"/>
              </a:rPr>
              <a:t> xa </a:t>
            </a:r>
            <a:r>
              <a:rPr lang="en-US" sz="8000" dirty="0" err="1">
                <a:effectLst/>
                <a:latin typeface="Times New Roman" panose="02020603050405020304" pitchFamily="18" charset="0"/>
                <a:ea typeface="Calibri" panose="020F0502020204030204" pitchFamily="34" charset="0"/>
              </a:rPr>
              <a:t>mà</a:t>
            </a:r>
            <a:r>
              <a:rPr lang="en-US" sz="8000" dirty="0">
                <a:effectLst/>
                <a:latin typeface="Times New Roman" panose="02020603050405020304" pitchFamily="18" charset="0"/>
                <a:ea typeface="Calibri" panose="020F0502020204030204" pitchFamily="34" charset="0"/>
              </a:rPr>
              <a:t> k</a:t>
            </a:r>
            <a:r>
              <a:rPr lang="vi-VN" sz="8000" dirty="0">
                <a:effectLst/>
                <a:latin typeface="Times New Roman" panose="02020603050405020304" pitchFamily="18" charset="0"/>
                <a:ea typeface="Calibri" panose="020F0502020204030204" pitchFamily="34" charset="0"/>
              </a:rPr>
              <a:t>EVKIT</a:t>
            </a:r>
            <a:r>
              <a:rPr lang="en-US" sz="8000" dirty="0" err="1">
                <a:effectLst/>
                <a:latin typeface="Times New Roman" panose="02020603050405020304" pitchFamily="18" charset="0"/>
                <a:ea typeface="Calibri" panose="020F0502020204030204" pitchFamily="34" charset="0"/>
              </a:rPr>
              <a:t>hông</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cần</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xử</a:t>
            </a:r>
            <a:r>
              <a:rPr lang="en-US" sz="8000" dirty="0">
                <a:effectLst/>
                <a:latin typeface="Times New Roman" panose="02020603050405020304" pitchFamily="18" charset="0"/>
                <a:ea typeface="Calibri" panose="020F0502020204030204" pitchFamily="34" charset="0"/>
              </a:rPr>
              <a:t> </a:t>
            </a:r>
            <a:r>
              <a:rPr lang="en-US" sz="8000" dirty="0" err="1">
                <a:effectLst/>
                <a:latin typeface="Times New Roman" panose="02020603050405020304" pitchFamily="18" charset="0"/>
                <a:ea typeface="Calibri" panose="020F0502020204030204" pitchFamily="34" charset="0"/>
              </a:rPr>
              <a:t>dụng</a:t>
            </a:r>
            <a:r>
              <a:rPr lang="en-US" sz="8000" dirty="0">
                <a:effectLst/>
                <a:latin typeface="Times New Roman" panose="02020603050405020304" pitchFamily="18" charset="0"/>
                <a:ea typeface="Calibri" panose="020F0502020204030204" pitchFamily="34" charset="0"/>
              </a:rPr>
              <a:t> WIFI hay </a:t>
            </a:r>
            <a:r>
              <a:rPr lang="vi-VN" sz="8000" dirty="0">
                <a:effectLst/>
                <a:latin typeface="Times New Roman" panose="02020603050405020304" pitchFamily="18" charset="0"/>
                <a:ea typeface="Calibri" panose="020F0502020204030204" pitchFamily="34" charset="0"/>
              </a:rPr>
              <a:t>BLUE</a:t>
            </a:r>
            <a:r>
              <a:rPr lang="en-US" sz="8000" dirty="0">
                <a:effectLst/>
                <a:latin typeface="Times New Roman" panose="02020603050405020304" pitchFamily="18" charset="0"/>
                <a:ea typeface="Calibri" panose="020F0502020204030204" pitchFamily="34" charset="0"/>
              </a:rPr>
              <a:t>TOOTH.</a:t>
            </a:r>
            <a:endParaRPr lang="en-US" sz="8000" dirty="0">
              <a:effectLst/>
              <a:ea typeface="Calibri" panose="020F0502020204030204" pitchFamily="34" charset="0"/>
            </a:endParaRPr>
          </a:p>
          <a:p>
            <a:pPr marL="50800" lvl="0" indent="0" algn="l" rtl="0">
              <a:lnSpc>
                <a:spcPct val="90000"/>
              </a:lnSpc>
              <a:spcBef>
                <a:spcPts val="1000"/>
              </a:spcBef>
              <a:spcAft>
                <a:spcPts val="0"/>
              </a:spcAft>
              <a:buSzPts val="2800"/>
              <a:buNone/>
            </a:pPr>
            <a:endParaRPr lang="en-US" sz="1800" dirty="0"/>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196F20A9-B356-0440-1052-5260A6527D1E}"/>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DA3C5F91-53EB-5B4A-62F9-E4F7C5197F00}"/>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dirty="0" err="1">
                <a:solidFill>
                  <a:schemeClr val="lt1"/>
                </a:solidFill>
              </a:rPr>
              <a:t>3.1.Thiết</a:t>
            </a:r>
            <a:r>
              <a:rPr lang="en-US" dirty="0">
                <a:solidFill>
                  <a:schemeClr val="lt1"/>
                </a:solidFill>
              </a:rPr>
              <a:t> </a:t>
            </a:r>
            <a:r>
              <a:rPr lang="en-US" dirty="0" err="1">
                <a:solidFill>
                  <a:schemeClr val="lt1"/>
                </a:solidFill>
              </a:rPr>
              <a:t>kế</a:t>
            </a:r>
            <a:r>
              <a:rPr lang="en-US" dirty="0">
                <a:solidFill>
                  <a:schemeClr val="lt1"/>
                </a:solidFill>
              </a:rPr>
              <a:t> </a:t>
            </a:r>
            <a:r>
              <a:rPr lang="en-US" dirty="0" err="1">
                <a:solidFill>
                  <a:schemeClr val="lt1"/>
                </a:solidFill>
              </a:rPr>
              <a:t>mạch</a:t>
            </a:r>
            <a:r>
              <a:rPr lang="en-US" dirty="0">
                <a:solidFill>
                  <a:schemeClr val="lt1"/>
                </a:solidFill>
              </a:rPr>
              <a:t> </a:t>
            </a:r>
            <a:r>
              <a:rPr lang="en-US" dirty="0" err="1">
                <a:solidFill>
                  <a:schemeClr val="lt1"/>
                </a:solidFill>
              </a:rPr>
              <a:t>thu</a:t>
            </a:r>
            <a:endParaRPr dirty="0"/>
          </a:p>
        </p:txBody>
      </p:sp>
      <p:sp>
        <p:nvSpPr>
          <p:cNvPr id="157" name="Google Shape;157;p26">
            <a:extLst>
              <a:ext uri="{FF2B5EF4-FFF2-40B4-BE49-F238E27FC236}">
                <a16:creationId xmlns:a16="http://schemas.microsoft.com/office/drawing/2014/main" id="{13461CE4-BED4-ECD4-A701-117D039FF591}"/>
              </a:ext>
            </a:extLst>
          </p:cNvPr>
          <p:cNvSpPr txBox="1">
            <a:spLocks noGrp="1"/>
          </p:cNvSpPr>
          <p:nvPr>
            <p:ph type="body" idx="1"/>
          </p:nvPr>
        </p:nvSpPr>
        <p:spPr>
          <a:xfrm>
            <a:off x="1485900" y="5157413"/>
            <a:ext cx="11532870" cy="2641715"/>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endParaRPr lang="en-US" sz="1800" dirty="0"/>
          </a:p>
          <a:p>
            <a:pPr marL="50800" lvl="0" indent="0" algn="l" rtl="0">
              <a:lnSpc>
                <a:spcPct val="90000"/>
              </a:lnSpc>
              <a:spcBef>
                <a:spcPts val="1000"/>
              </a:spcBef>
              <a:spcAft>
                <a:spcPts val="0"/>
              </a:spcAft>
              <a:buSzPts val="2800"/>
              <a:buNone/>
            </a:pPr>
            <a:r>
              <a:rPr lang="en-US" sz="2000" b="1" dirty="0" err="1">
                <a:effectLst/>
                <a:ea typeface="Calibri" panose="020F0502020204030204" pitchFamily="34" charset="0"/>
              </a:rPr>
              <a:t>Sơ</a:t>
            </a:r>
            <a:r>
              <a:rPr lang="en-US" sz="2000" b="1" dirty="0">
                <a:effectLst/>
                <a:ea typeface="Calibri" panose="020F0502020204030204" pitchFamily="34" charset="0"/>
              </a:rPr>
              <a:t> </a:t>
            </a:r>
            <a:r>
              <a:rPr lang="en-US" sz="2000" b="1" dirty="0" err="1">
                <a:effectLst/>
                <a:ea typeface="Calibri" panose="020F0502020204030204" pitchFamily="34" charset="0"/>
              </a:rPr>
              <a:t>đồ</a:t>
            </a:r>
            <a:r>
              <a:rPr lang="en-US" sz="2000" b="1" dirty="0">
                <a:effectLst/>
                <a:ea typeface="Calibri" panose="020F0502020204030204" pitchFamily="34" charset="0"/>
              </a:rPr>
              <a:t> </a:t>
            </a:r>
            <a:r>
              <a:rPr lang="en-US" sz="2000" b="1" dirty="0" err="1">
                <a:effectLst/>
                <a:ea typeface="Calibri" panose="020F0502020204030204" pitchFamily="34" charset="0"/>
              </a:rPr>
              <a:t>nguyên</a:t>
            </a:r>
            <a:r>
              <a:rPr lang="en-US" sz="2000" b="1" dirty="0">
                <a:effectLst/>
                <a:ea typeface="Calibri" panose="020F0502020204030204" pitchFamily="34" charset="0"/>
              </a:rPr>
              <a:t> </a:t>
            </a:r>
            <a:r>
              <a:rPr lang="en-US" sz="2000" b="1" dirty="0" err="1">
                <a:effectLst/>
                <a:ea typeface="Calibri" panose="020F0502020204030204" pitchFamily="34" charset="0"/>
              </a:rPr>
              <a:t>lý</a:t>
            </a:r>
            <a:r>
              <a:rPr lang="en-US" sz="2000" b="1" dirty="0">
                <a:effectLst/>
                <a:ea typeface="Calibri" panose="020F0502020204030204" pitchFamily="34" charset="0"/>
              </a:rPr>
              <a:t> </a:t>
            </a:r>
            <a:r>
              <a:rPr lang="en-US" sz="2000" b="1" dirty="0" err="1">
                <a:effectLst/>
                <a:ea typeface="Calibri" panose="020F0502020204030204" pitchFamily="34" charset="0"/>
              </a:rPr>
              <a:t>mạch</a:t>
            </a:r>
            <a:r>
              <a:rPr lang="en-US" sz="2000" b="1" dirty="0">
                <a:effectLst/>
                <a:ea typeface="Calibri" panose="020F0502020204030204" pitchFamily="34" charset="0"/>
              </a:rPr>
              <a:t> </a:t>
            </a:r>
            <a:r>
              <a:rPr lang="en-US" sz="2000" b="1" dirty="0" err="1">
                <a:effectLst/>
                <a:ea typeface="Calibri" panose="020F0502020204030204" pitchFamily="34" charset="0"/>
              </a:rPr>
              <a:t>thu</a:t>
            </a:r>
            <a:r>
              <a:rPr lang="en-US" sz="2000" b="1" dirty="0">
                <a:effectLst/>
                <a:ea typeface="Calibri" panose="020F0502020204030204" pitchFamily="34" charset="0"/>
              </a:rPr>
              <a:t>                                                                     </a:t>
            </a:r>
            <a:r>
              <a:rPr lang="en-US" sz="2000" b="1" dirty="0" err="1">
                <a:effectLst/>
                <a:ea typeface="Calibri" panose="020F0502020204030204" pitchFamily="34" charset="0"/>
              </a:rPr>
              <a:t>Mạch</a:t>
            </a:r>
            <a:r>
              <a:rPr lang="en-US" sz="2000" b="1" dirty="0">
                <a:effectLst/>
                <a:ea typeface="Calibri" panose="020F0502020204030204" pitchFamily="34" charset="0"/>
              </a:rPr>
              <a:t> in </a:t>
            </a:r>
            <a:r>
              <a:rPr lang="en-US" sz="2000" b="1" dirty="0" err="1">
                <a:effectLst/>
                <a:ea typeface="Calibri" panose="020F0502020204030204" pitchFamily="34" charset="0"/>
              </a:rPr>
              <a:t>2d</a:t>
            </a:r>
            <a:endParaRPr lang="en-US" sz="2000" b="1" dirty="0"/>
          </a:p>
        </p:txBody>
      </p:sp>
      <p:pic>
        <p:nvPicPr>
          <p:cNvPr id="6" name="Picture 5">
            <a:extLst>
              <a:ext uri="{FF2B5EF4-FFF2-40B4-BE49-F238E27FC236}">
                <a16:creationId xmlns:a16="http://schemas.microsoft.com/office/drawing/2014/main" id="{FA40EC56-33BD-F3EE-9E2C-4416A4A48B6A}"/>
              </a:ext>
            </a:extLst>
          </p:cNvPr>
          <p:cNvPicPr>
            <a:picLocks noChangeAspect="1"/>
          </p:cNvPicPr>
          <p:nvPr/>
        </p:nvPicPr>
        <p:blipFill>
          <a:blip r:embed="rId3"/>
          <a:stretch>
            <a:fillRect/>
          </a:stretch>
        </p:blipFill>
        <p:spPr>
          <a:xfrm>
            <a:off x="168910" y="1351901"/>
            <a:ext cx="5558790" cy="4154198"/>
          </a:xfrm>
          <a:prstGeom prst="rect">
            <a:avLst/>
          </a:prstGeom>
        </p:spPr>
      </p:pic>
      <p:pic>
        <p:nvPicPr>
          <p:cNvPr id="8" name="Picture 7">
            <a:extLst>
              <a:ext uri="{FF2B5EF4-FFF2-40B4-BE49-F238E27FC236}">
                <a16:creationId xmlns:a16="http://schemas.microsoft.com/office/drawing/2014/main" id="{F95A55D2-AF61-80BA-1246-6E0C9D7DBB3D}"/>
              </a:ext>
            </a:extLst>
          </p:cNvPr>
          <p:cNvPicPr>
            <a:picLocks noChangeAspect="1"/>
          </p:cNvPicPr>
          <p:nvPr/>
        </p:nvPicPr>
        <p:blipFill>
          <a:blip r:embed="rId4"/>
          <a:stretch>
            <a:fillRect/>
          </a:stretch>
        </p:blipFill>
        <p:spPr>
          <a:xfrm>
            <a:off x="6221730" y="1351901"/>
            <a:ext cx="5558790" cy="4154198"/>
          </a:xfrm>
          <a:prstGeom prst="rect">
            <a:avLst/>
          </a:prstGeom>
        </p:spPr>
      </p:pic>
    </p:spTree>
    <p:extLst>
      <p:ext uri="{BB962C8B-B14F-4D97-AF65-F5344CB8AC3E}">
        <p14:creationId xmlns:p14="http://schemas.microsoft.com/office/powerpoint/2010/main" val="200213009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47BEB42A-F1FC-C673-AA37-3931CFD55C84}"/>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EDEE05FE-1A7D-20D8-FD1A-134C379EC1C1}"/>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dirty="0" err="1">
                <a:solidFill>
                  <a:schemeClr val="lt1"/>
                </a:solidFill>
              </a:rPr>
              <a:t>Thiết</a:t>
            </a:r>
            <a:r>
              <a:rPr lang="en-US" dirty="0">
                <a:solidFill>
                  <a:schemeClr val="lt1"/>
                </a:solidFill>
              </a:rPr>
              <a:t> </a:t>
            </a:r>
            <a:r>
              <a:rPr lang="en-US" dirty="0" err="1">
                <a:solidFill>
                  <a:schemeClr val="lt1"/>
                </a:solidFill>
              </a:rPr>
              <a:t>kế</a:t>
            </a:r>
            <a:r>
              <a:rPr lang="en-US" dirty="0">
                <a:solidFill>
                  <a:schemeClr val="lt1"/>
                </a:solidFill>
              </a:rPr>
              <a:t> </a:t>
            </a:r>
            <a:r>
              <a:rPr lang="en-US" dirty="0" err="1">
                <a:solidFill>
                  <a:schemeClr val="lt1"/>
                </a:solidFill>
              </a:rPr>
              <a:t>mạch</a:t>
            </a:r>
            <a:r>
              <a:rPr lang="en-US" dirty="0">
                <a:solidFill>
                  <a:schemeClr val="lt1"/>
                </a:solidFill>
              </a:rPr>
              <a:t> </a:t>
            </a:r>
            <a:r>
              <a:rPr lang="en-US" dirty="0" err="1">
                <a:solidFill>
                  <a:schemeClr val="lt1"/>
                </a:solidFill>
              </a:rPr>
              <a:t>phát</a:t>
            </a:r>
            <a:endParaRPr dirty="0"/>
          </a:p>
        </p:txBody>
      </p:sp>
      <p:sp>
        <p:nvSpPr>
          <p:cNvPr id="157" name="Google Shape;157;p26">
            <a:extLst>
              <a:ext uri="{FF2B5EF4-FFF2-40B4-BE49-F238E27FC236}">
                <a16:creationId xmlns:a16="http://schemas.microsoft.com/office/drawing/2014/main" id="{9F636168-B94F-73F7-C426-24ABED75AED9}"/>
              </a:ext>
            </a:extLst>
          </p:cNvPr>
          <p:cNvSpPr txBox="1">
            <a:spLocks noGrp="1"/>
          </p:cNvSpPr>
          <p:nvPr>
            <p:ph type="body" idx="1"/>
          </p:nvPr>
        </p:nvSpPr>
        <p:spPr>
          <a:xfrm>
            <a:off x="0" y="914401"/>
            <a:ext cx="11498580" cy="7109460"/>
          </a:xfrm>
          <a:prstGeom prst="rect">
            <a:avLst/>
          </a:prstGeom>
          <a:noFill/>
          <a:ln>
            <a:noFill/>
          </a:ln>
        </p:spPr>
        <p:txBody>
          <a:bodyPr spcFirstLastPara="1" wrap="square" lIns="91425" tIns="45700" rIns="91425" bIns="45700" anchor="t" anchorCtr="0">
            <a:noAutofit/>
          </a:bodyPr>
          <a:lstStyle/>
          <a:p>
            <a:pPr marL="50800" lvl="0" indent="0" rtl="0">
              <a:lnSpc>
                <a:spcPct val="100000"/>
              </a:lnSpc>
              <a:spcBef>
                <a:spcPts val="1000"/>
              </a:spcBef>
              <a:spcAft>
                <a:spcPts val="0"/>
              </a:spcAft>
              <a:buSzPts val="2800"/>
              <a:buNone/>
            </a:pPr>
            <a:r>
              <a:rPr lang="en-US" sz="2000" b="1" dirty="0"/>
              <a:t>Nguyên Lý </a:t>
            </a:r>
            <a:r>
              <a:rPr lang="en-US" sz="2000" b="1" dirty="0" err="1"/>
              <a:t>Hoạt</a:t>
            </a:r>
            <a:r>
              <a:rPr lang="en-US" sz="2000" b="1" dirty="0"/>
              <a:t> </a:t>
            </a:r>
            <a:r>
              <a:rPr lang="en-US" sz="2000" b="1" dirty="0" err="1"/>
              <a:t>đông</a:t>
            </a:r>
            <a:endParaRPr lang="en-US" sz="2000" b="1" dirty="0"/>
          </a:p>
          <a:p>
            <a:pPr marL="342900" lvl="0" indent="-342900">
              <a:lnSpc>
                <a:spcPct val="100000"/>
              </a:lnSpc>
              <a:spcBef>
                <a:spcPts val="0"/>
              </a:spcBef>
              <a:buFont typeface="Symbol" panose="05050102010706020507" pitchFamily="18" charset="2"/>
              <a:buChar char=""/>
            </a:pP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Mạch</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ESP32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đóng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vai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mạch</a:t>
            </a:r>
            <a:endParaRPr lang="en-US" sz="2000" dirty="0">
              <a:effectLst/>
              <a:ea typeface="Calibri" panose="020F0502020204030204" pitchFamily="34" charset="0"/>
              <a:cs typeface="Times New Roman" panose="02020603050405020304" pitchFamily="18" charset="0"/>
            </a:endParaRPr>
          </a:p>
          <a:p>
            <a:pPr indent="228600">
              <a:lnSpc>
                <a:spcPct val="100000"/>
              </a:lnSpc>
              <a:spcBef>
                <a:spcPts val="0"/>
              </a:spcBef>
              <a:buNone/>
            </a:pPr>
            <a:r>
              <a:rPr lang="en-US" sz="2000" dirty="0" err="1">
                <a:effectLst/>
                <a:latin typeface="Times New Roman" panose="02020603050405020304" pitchFamily="18" charset="0"/>
                <a:ea typeface="Calibri" panose="020F0502020204030204" pitchFamily="34" charset="0"/>
              </a:rPr>
              <a:t>Mạch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sử</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dụng</a:t>
            </a:r>
            <a:r>
              <a:rPr lang="en-US" sz="2000" dirty="0">
                <a:effectLst/>
                <a:latin typeface="Times New Roman" panose="02020603050405020304" pitchFamily="18" charset="0"/>
                <a:ea typeface="Calibri" panose="020F0502020204030204" pitchFamily="34" charset="0"/>
              </a:rPr>
              <a:t> vi </a:t>
            </a:r>
            <a:r>
              <a:rPr lang="en-US" sz="2000" dirty="0" err="1">
                <a:effectLst/>
                <a:latin typeface="Times New Roman" panose="02020603050405020304" pitchFamily="18" charset="0"/>
                <a:ea typeface="Calibri" panose="020F0502020204030204" pitchFamily="34" charset="0"/>
              </a:rPr>
              <a:t>điều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khiển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ESP32</a:t>
            </a:r>
            <a:r>
              <a:rPr lang="en-US" sz="2000" dirty="0">
                <a:effectLst/>
                <a:latin typeface="Times New Roman" panose="02020603050405020304" pitchFamily="18" charset="0"/>
                <a:ea typeface="Calibri" panose="020F0502020204030204" pitchFamily="34" charset="0"/>
              </a:rPr>
              <a:t> </a:t>
            </a:r>
            <a:r>
              <a:rPr lang="vi-VN" sz="2000" dirty="0">
                <a:effectLst/>
                <a:latin typeface="Times New Roman" panose="02020603050405020304" pitchFamily="18" charset="0"/>
                <a:ea typeface="Calibri" panose="020F0502020204030204" pitchFamily="34" charset="0"/>
              </a:rPr>
              <a:t>DEVKIT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làm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trung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tâm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điều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khiển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lấy</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năng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lượng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từ</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nguồn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điện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ngoài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nguồn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xoay</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chiều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220V</a:t>
            </a:r>
            <a:r>
              <a:rPr lang="en-US" sz="2000" dirty="0">
                <a:effectLst/>
                <a:latin typeface="Times New Roman" panose="02020603050405020304" pitchFamily="18" charset="0"/>
                <a:ea typeface="Calibri" panose="020F0502020204030204" pitchFamily="34" charset="0"/>
              </a:rPr>
              <a:t>), qua </a:t>
            </a:r>
            <a:r>
              <a:rPr lang="en-US" sz="2000" dirty="0" err="1">
                <a:effectLst/>
                <a:latin typeface="Times New Roman" panose="02020603050405020304" pitchFamily="18" charset="0"/>
                <a:ea typeface="Calibri" panose="020F0502020204030204" pitchFamily="34" charset="0"/>
              </a:rPr>
              <a:t>một</a:t>
            </a:r>
            <a:r>
              <a:rPr lang="en-US" sz="2000" dirty="0">
                <a:effectLst/>
                <a:latin typeface="Times New Roman" panose="02020603050405020304" pitchFamily="18" charset="0"/>
                <a:ea typeface="Calibri" panose="020F0502020204030204" pitchFamily="34" charset="0"/>
              </a:rPr>
              <a:t> adapter </a:t>
            </a:r>
            <a:r>
              <a:rPr lang="en-US" sz="2000" dirty="0" err="1">
                <a:effectLst/>
                <a:latin typeface="Times New Roman" panose="02020603050405020304" pitchFamily="18" charset="0"/>
                <a:ea typeface="Calibri" panose="020F0502020204030204" pitchFamily="34" charset="0"/>
              </a:rPr>
              <a:t>giúp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biến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dòng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xoay</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chiều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220V</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thành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dòng</a:t>
            </a:r>
            <a:r>
              <a:rPr lang="en-US" sz="2000" dirty="0">
                <a:effectLst/>
                <a:latin typeface="Times New Roman" panose="02020603050405020304" pitchFamily="18" charset="0"/>
                <a:ea typeface="Calibri" panose="020F0502020204030204" pitchFamily="34" charset="0"/>
              </a:rPr>
              <a:t> 1 </a:t>
            </a:r>
            <a:r>
              <a:rPr lang="en-US" sz="2000" dirty="0" err="1">
                <a:effectLst/>
                <a:latin typeface="Times New Roman" panose="02020603050405020304" pitchFamily="18" charset="0"/>
                <a:ea typeface="Calibri" panose="020F0502020204030204" pitchFamily="34" charset="0"/>
              </a:rPr>
              <a:t>chiều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12V</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Nguồn</a:t>
            </a:r>
            <a:r>
              <a:rPr lang="en-US" sz="2000" dirty="0">
                <a:effectLst/>
                <a:latin typeface="Times New Roman" panose="02020603050405020304" pitchFamily="18" charset="0"/>
                <a:ea typeface="Calibri" panose="020F0502020204030204" pitchFamily="34" charset="0"/>
              </a:rPr>
              <a:t> 1 </a:t>
            </a:r>
            <a:r>
              <a:rPr lang="en-US" sz="2000" dirty="0" err="1">
                <a:effectLst/>
                <a:latin typeface="Times New Roman" panose="02020603050405020304" pitchFamily="18" charset="0"/>
                <a:ea typeface="Calibri" panose="020F0502020204030204" pitchFamily="34" charset="0"/>
              </a:rPr>
              <a:t>chiều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12V</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sẽ</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được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chuyển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vào</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khối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nguồn</a:t>
            </a:r>
            <a:r>
              <a:rPr lang="en-US" sz="2000" dirty="0">
                <a:effectLst/>
                <a:latin typeface="Times New Roman" panose="02020603050405020304" pitchFamily="18" charset="0"/>
                <a:ea typeface="Calibri" panose="020F0502020204030204" pitchFamily="34" charset="0"/>
              </a:rPr>
              <a:t>, qua JACK DC </a:t>
            </a:r>
            <a:r>
              <a:rPr lang="en-US" sz="2000" dirty="0" err="1">
                <a:effectLst/>
                <a:latin typeface="Times New Roman" panose="02020603050405020304" pitchFamily="18" charset="0"/>
                <a:ea typeface="Calibri" panose="020F0502020204030204" pitchFamily="34" charset="0"/>
              </a:rPr>
              <a:t>cấp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nguồn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đii</a:t>
            </a:r>
            <a:r>
              <a:rPr lang="en-US" sz="2000" dirty="0">
                <a:effectLst/>
                <a:latin typeface="Times New Roman" panose="02020603050405020304" pitchFamily="18" charset="0"/>
                <a:ea typeface="Calibri" panose="020F0502020204030204" pitchFamily="34" charset="0"/>
              </a:rPr>
              <a:t> qua IC </a:t>
            </a:r>
            <a:r>
              <a:rPr lang="en-US" sz="2000" dirty="0" err="1">
                <a:effectLst/>
                <a:latin typeface="Times New Roman" panose="02020603050405020304" pitchFamily="18" charset="0"/>
                <a:ea typeface="Calibri" panose="020F0502020204030204" pitchFamily="34" charset="0"/>
              </a:rPr>
              <a:t>ổn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áp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xuống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thành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nguồn</a:t>
            </a:r>
            <a:r>
              <a:rPr lang="en-US" sz="2000" dirty="0">
                <a:effectLst/>
                <a:latin typeface="Times New Roman" panose="02020603050405020304" pitchFamily="18" charset="0"/>
                <a:ea typeface="Calibri" panose="020F0502020204030204" pitchFamily="34" charset="0"/>
              </a:rPr>
              <a:t> 1 </a:t>
            </a:r>
            <a:r>
              <a:rPr lang="en-US" sz="2000" dirty="0" err="1">
                <a:effectLst/>
                <a:latin typeface="Times New Roman" panose="02020603050405020304" pitchFamily="18" charset="0"/>
                <a:ea typeface="Calibri" panose="020F0502020204030204" pitchFamily="34" charset="0"/>
              </a:rPr>
              <a:t>chiều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5V</a:t>
            </a:r>
            <a:r>
              <a:rPr lang="en-US" sz="2000" dirty="0">
                <a:effectLst/>
                <a:latin typeface="Times New Roman" panose="02020603050405020304" pitchFamily="18" charset="0"/>
                <a:ea typeface="Calibri" panose="020F0502020204030204" pitchFamily="34" charset="0"/>
              </a:rPr>
              <a:t> qua </a:t>
            </a:r>
            <a:r>
              <a:rPr lang="en-US" sz="2000" dirty="0" err="1">
                <a:effectLst/>
                <a:latin typeface="Times New Roman" panose="02020603050405020304" pitchFamily="18" charset="0"/>
                <a:ea typeface="Calibri" panose="020F0502020204030204" pitchFamily="34" charset="0"/>
              </a:rPr>
              <a:t>các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tụ</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C1</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C2</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để</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lọc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nhiễu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cấp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điện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áp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cho</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toàn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mạch</a:t>
            </a:r>
            <a:r>
              <a:rPr lang="en-US" sz="2000" dirty="0">
                <a:effectLst/>
                <a:latin typeface="Times New Roman" panose="02020603050405020304" pitchFamily="18" charset="0"/>
                <a:ea typeface="Calibri" panose="020F0502020204030204" pitchFamily="34" charset="0"/>
              </a:rPr>
              <a:t>. </a:t>
            </a:r>
          </a:p>
          <a:p>
            <a:pPr indent="228600">
              <a:lnSpc>
                <a:spcPct val="100000"/>
              </a:lnSpc>
              <a:spcBef>
                <a:spcPts val="0"/>
              </a:spcBef>
              <a:buNone/>
            </a:pPr>
            <a:endParaRPr lang="en-US" sz="2000" dirty="0">
              <a:effectLst/>
              <a:ea typeface="Calibri" panose="020F0502020204030204" pitchFamily="34" charset="0"/>
            </a:endParaRPr>
          </a:p>
          <a:p>
            <a:pPr>
              <a:lnSpc>
                <a:spcPct val="100000"/>
              </a:lnSpc>
              <a:spcBef>
                <a:spcPts val="0"/>
              </a:spcBef>
              <a:buNone/>
            </a:pP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Mạch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sử</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dụng</a:t>
            </a:r>
            <a:r>
              <a:rPr lang="en-US" sz="2000" dirty="0">
                <a:effectLst/>
                <a:latin typeface="Times New Roman" panose="02020603050405020304" pitchFamily="18" charset="0"/>
                <a:ea typeface="Calibri" panose="020F0502020204030204" pitchFamily="34" charset="0"/>
              </a:rPr>
              <a:t> vi </a:t>
            </a:r>
            <a:r>
              <a:rPr lang="en-US" sz="2000" dirty="0" err="1">
                <a:effectLst/>
                <a:latin typeface="Times New Roman" panose="02020603050405020304" pitchFamily="18" charset="0"/>
                <a:ea typeface="Calibri" panose="020F0502020204030204" pitchFamily="34" charset="0"/>
              </a:rPr>
              <a:t>điều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khiển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ESP32</a:t>
            </a:r>
            <a:r>
              <a:rPr lang="en-US" sz="2000" dirty="0">
                <a:effectLst/>
                <a:latin typeface="Times New Roman" panose="02020603050405020304" pitchFamily="18" charset="0"/>
                <a:ea typeface="Calibri" panose="020F0502020204030204" pitchFamily="34" charset="0"/>
              </a:rPr>
              <a:t> DEVKIT </a:t>
            </a:r>
            <a:r>
              <a:rPr lang="en-US" sz="2000" dirty="0" err="1">
                <a:effectLst/>
                <a:latin typeface="Times New Roman" panose="02020603050405020304" pitchFamily="18" charset="0"/>
                <a:ea typeface="Calibri" panose="020F0502020204030204" pitchFamily="34" charset="0"/>
              </a:rPr>
              <a:t>làm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trung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tâm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điều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khiển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nhận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nguồn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5V</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giao</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tiếp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với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các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khối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ngoại</a:t>
            </a:r>
            <a:r>
              <a:rPr lang="en-US" sz="2000" dirty="0">
                <a:effectLst/>
                <a:latin typeface="Times New Roman" panose="02020603050405020304" pitchFamily="18" charset="0"/>
                <a:ea typeface="Calibri" panose="020F0502020204030204" pitchFamily="34" charset="0"/>
              </a:rPr>
              <a:t> vi. Module </a:t>
            </a:r>
            <a:r>
              <a:rPr lang="en-US" sz="2000" dirty="0" err="1">
                <a:effectLst/>
                <a:latin typeface="Times New Roman" panose="02020603050405020304" pitchFamily="18" charset="0"/>
                <a:ea typeface="Calibri" panose="020F0502020204030204" pitchFamily="34" charset="0"/>
              </a:rPr>
              <a:t>thời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gian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thực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RTC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DS3231</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sẽ</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cung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cấp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dữ</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liệu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cụ</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thể</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về</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thời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gian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để</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hỗ</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trợ</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các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tính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năng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liên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quan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đến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lịch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trình</a:t>
            </a:r>
            <a:r>
              <a:rPr lang="en-US" sz="2000" dirty="0">
                <a:effectLst/>
                <a:latin typeface="Times New Roman" panose="02020603050405020304" pitchFamily="18" charset="0"/>
                <a:ea typeface="Calibri" panose="020F0502020204030204" pitchFamily="34" charset="0"/>
              </a:rPr>
              <a:t>, hay </a:t>
            </a:r>
            <a:r>
              <a:rPr lang="en-US" sz="2000" dirty="0" err="1">
                <a:effectLst/>
                <a:latin typeface="Times New Roman" panose="02020603050405020304" pitchFamily="18" charset="0"/>
                <a:ea typeface="Calibri" panose="020F0502020204030204" pitchFamily="34" charset="0"/>
              </a:rPr>
              <a:t>chỉ</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đơn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giản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theo</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dõi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giờ</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giấc</a:t>
            </a:r>
            <a:r>
              <a:rPr lang="en-US" sz="2000" dirty="0">
                <a:effectLst/>
                <a:latin typeface="Times New Roman" panose="02020603050405020304" pitchFamily="18" charset="0"/>
                <a:ea typeface="Calibri" panose="020F0502020204030204" pitchFamily="34" charset="0"/>
              </a:rPr>
              <a:t>. Trung </a:t>
            </a:r>
            <a:r>
              <a:rPr lang="en-US" sz="2000" dirty="0" err="1">
                <a:effectLst/>
                <a:latin typeface="Times New Roman" panose="02020603050405020304" pitchFamily="18" charset="0"/>
                <a:ea typeface="Calibri" panose="020F0502020204030204" pitchFamily="34" charset="0"/>
              </a:rPr>
              <a:t>tâm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điều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khiển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nhận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tín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hiệu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được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truyền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đến</a:t>
            </a:r>
            <a:r>
              <a:rPr lang="en-US" sz="2000" dirty="0">
                <a:effectLst/>
                <a:latin typeface="Times New Roman" panose="02020603050405020304" pitchFamily="18" charset="0"/>
                <a:ea typeface="Calibri" panose="020F0502020204030204" pitchFamily="34" charset="0"/>
              </a:rPr>
              <a:t> qua LORA </a:t>
            </a:r>
            <a:r>
              <a:rPr lang="en-US" sz="2000" dirty="0" err="1">
                <a:effectLst/>
                <a:latin typeface="Times New Roman" panose="02020603050405020304" pitchFamily="18" charset="0"/>
                <a:ea typeface="Calibri" panose="020F0502020204030204" pitchFamily="34" charset="0"/>
              </a:rPr>
              <a:t>của</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cảm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biến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DHT11</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dữ</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liệu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giờ</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giấc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từ</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RTC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DS3231</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tổng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hợp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dữ</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liệu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tính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toán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gửi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đến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màn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hình</a:t>
            </a:r>
            <a:r>
              <a:rPr lang="en-US" sz="2000" dirty="0">
                <a:effectLst/>
                <a:latin typeface="Times New Roman" panose="02020603050405020304" pitchFamily="18" charset="0"/>
                <a:ea typeface="Calibri" panose="020F0502020204030204" pitchFamily="34" charset="0"/>
              </a:rPr>
              <a:t> </a:t>
            </a:r>
            <a:r>
              <a:rPr lang="vi-VN" sz="2000" dirty="0">
                <a:effectLst/>
                <a:latin typeface="Times New Roman" panose="02020603050405020304" pitchFamily="18" charset="0"/>
                <a:ea typeface="Calibri" panose="020F0502020204030204" pitchFamily="34" charset="0"/>
              </a:rPr>
              <a:t>LCD</a:t>
            </a:r>
            <a:r>
              <a:rPr lang="en-US" sz="2000" dirty="0">
                <a:effectLst/>
                <a:latin typeface="Times New Roman" panose="02020603050405020304" pitchFamily="18" charset="0"/>
                <a:ea typeface="Calibri" panose="020F0502020204030204" pitchFamily="34" charset="0"/>
              </a:rPr>
              <a:t> TFT. </a:t>
            </a:r>
            <a:r>
              <a:rPr lang="en-US" sz="2000" dirty="0" err="1">
                <a:effectLst/>
                <a:latin typeface="Times New Roman" panose="02020603050405020304" pitchFamily="18" charset="0"/>
                <a:ea typeface="Calibri" panose="020F0502020204030204" pitchFamily="34" charset="0"/>
              </a:rPr>
              <a:t>Màn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hình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nhận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sẽ</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hiển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thị</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dữ</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liệu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ngày</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giờ</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các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thông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số</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của</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môi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trường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nơi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trạm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truyền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gửi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tới</a:t>
            </a:r>
            <a:r>
              <a:rPr lang="en-US" sz="2000" dirty="0">
                <a:effectLst/>
                <a:latin typeface="Times New Roman" panose="02020603050405020304" pitchFamily="18" charset="0"/>
                <a:ea typeface="Calibri" panose="020F0502020204030204" pitchFamily="34" charset="0"/>
              </a:rPr>
              <a:t>. Ba </a:t>
            </a:r>
            <a:r>
              <a:rPr lang="en-US" sz="2000" dirty="0" err="1">
                <a:effectLst/>
                <a:latin typeface="Times New Roman" panose="02020603050405020304" pitchFamily="18" charset="0"/>
                <a:ea typeface="Calibri" panose="020F0502020204030204" pitchFamily="34" charset="0"/>
              </a:rPr>
              <a:t>nút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bấm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tại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khối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điều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khiển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giúp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người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dùng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có</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thể</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cài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đặt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trực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tiếp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thông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số</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ngưỡng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của</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nhiệt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độ</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độ</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ẩm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môi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trường</a:t>
            </a:r>
            <a:r>
              <a:rPr lang="en-US" sz="2000" dirty="0">
                <a:effectLst/>
                <a:latin typeface="Times New Roman" panose="02020603050405020304" pitchFamily="18" charset="0"/>
                <a:ea typeface="Calibri" panose="020F0502020204030204" pitchFamily="34" charset="0"/>
              </a:rPr>
              <a:t>. Khi </a:t>
            </a:r>
            <a:r>
              <a:rPr lang="en-US" sz="2000" dirty="0" err="1">
                <a:effectLst/>
                <a:latin typeface="Times New Roman" panose="02020603050405020304" pitchFamily="18" charset="0"/>
                <a:ea typeface="Calibri" panose="020F0502020204030204" pitchFamily="34" charset="0"/>
              </a:rPr>
              <a:t>thông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số</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ấy</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vượt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quá</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thông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số</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ngưỡn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được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cài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đặt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tín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hiệu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sẽ</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được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gửi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tới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bộ</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xử</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lý</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trung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tâm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bộ</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xử</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lý</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trung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tâm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sẽ</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tổng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hợp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xử</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lý</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dữ</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liệu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gửi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dữ</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liệu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đến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khối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thông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báo</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cảnh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báo</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Lúc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này</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nhận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được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tín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hiệu</a:t>
            </a:r>
            <a:r>
              <a:rPr lang="en-US" sz="2000" dirty="0">
                <a:effectLst/>
                <a:latin typeface="Times New Roman" panose="02020603050405020304" pitchFamily="18" charset="0"/>
                <a:ea typeface="Calibri" panose="020F0502020204030204" pitchFamily="34" charset="0"/>
              </a:rPr>
              <a:t>, LED </a:t>
            </a:r>
            <a:r>
              <a:rPr lang="en-US" sz="2000" dirty="0" err="1">
                <a:effectLst/>
                <a:latin typeface="Times New Roman" panose="02020603050405020304" pitchFamily="18" charset="0"/>
                <a:ea typeface="Calibri" panose="020F0502020204030204" pitchFamily="34" charset="0"/>
              </a:rPr>
              <a:t>sẽ</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nhấp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nháy</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còi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sẽ</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kêu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báo</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hiệu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cho</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người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dùng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biết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để</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người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dùng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đưa</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ra</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được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những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giải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pháp</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phù</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hợp</a:t>
            </a:r>
            <a:endParaRPr lang="en-US" sz="2000" dirty="0"/>
          </a:p>
        </p:txBody>
      </p:sp>
    </p:spTree>
    <p:extLst>
      <p:ext uri="{BB962C8B-B14F-4D97-AF65-F5344CB8AC3E}">
        <p14:creationId xmlns:p14="http://schemas.microsoft.com/office/powerpoint/2010/main" val="185659091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DB9E0-DC03-D4F6-7D62-83AF92B29E2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42CC995-3205-E891-162D-D241769773DA}"/>
              </a:ext>
            </a:extLst>
          </p:cNvPr>
          <p:cNvSpPr/>
          <p:nvPr/>
        </p:nvSpPr>
        <p:spPr>
          <a:xfrm>
            <a:off x="719832" y="2603798"/>
            <a:ext cx="5142309" cy="642739"/>
          </a:xfrm>
          <a:prstGeom prst="rect">
            <a:avLst/>
          </a:prstGeom>
          <a:noFill/>
          <a:ln/>
        </p:spPr>
        <p:txBody>
          <a:bodyPr wrap="none" lIns="0" tIns="0" rIns="0" bIns="0" rtlCol="0" anchor="t"/>
          <a:lstStyle/>
          <a:p>
            <a:pPr>
              <a:lnSpc>
                <a:spcPts val="5041"/>
              </a:lnSpc>
            </a:pPr>
            <a:endParaRPr lang="en-US" sz="4042"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767E4578-564D-A5F7-BABD-799D12C1E50F}"/>
              </a:ext>
            </a:extLst>
          </p:cNvPr>
          <p:cNvSpPr/>
          <p:nvPr/>
        </p:nvSpPr>
        <p:spPr>
          <a:xfrm>
            <a:off x="719832" y="3740051"/>
            <a:ext cx="5125244" cy="329009"/>
          </a:xfrm>
          <a:prstGeom prst="rect">
            <a:avLst/>
          </a:prstGeom>
          <a:noFill/>
          <a:ln/>
        </p:spPr>
        <p:txBody>
          <a:bodyPr wrap="none" lIns="0" tIns="0" rIns="0" bIns="0" rtlCol="0" anchor="t"/>
          <a:lstStyle/>
          <a:p>
            <a:pPr>
              <a:lnSpc>
                <a:spcPts val="2583"/>
              </a:lnSpc>
            </a:pPr>
            <a:endParaRPr lang="en-US" sz="1583"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AF78FD14-A35F-2E24-D650-B8138E3FF4DD}"/>
              </a:ext>
            </a:extLst>
          </p:cNvPr>
          <p:cNvSpPr/>
          <p:nvPr/>
        </p:nvSpPr>
        <p:spPr>
          <a:xfrm>
            <a:off x="6353275" y="3740051"/>
            <a:ext cx="5125244" cy="329009"/>
          </a:xfrm>
          <a:prstGeom prst="rect">
            <a:avLst/>
          </a:prstGeom>
          <a:noFill/>
          <a:ln/>
        </p:spPr>
        <p:txBody>
          <a:bodyPr wrap="none" lIns="0" tIns="0" rIns="0" bIns="0" rtlCol="0" anchor="t"/>
          <a:lstStyle/>
          <a:p>
            <a:pPr>
              <a:lnSpc>
                <a:spcPts val="2583"/>
              </a:lnSpc>
            </a:pPr>
            <a:endParaRPr lang="en-US" sz="1583"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9F5A901-49AC-69EC-A9D4-C53B607A68FB}"/>
              </a:ext>
            </a:extLst>
          </p:cNvPr>
          <p:cNvSpPr txBox="1"/>
          <p:nvPr/>
        </p:nvSpPr>
        <p:spPr>
          <a:xfrm>
            <a:off x="0" y="2140337"/>
            <a:ext cx="12192000" cy="2308324"/>
          </a:xfrm>
          <a:prstGeom prst="rect">
            <a:avLst/>
          </a:prstGeom>
          <a:noFill/>
        </p:spPr>
        <p:txBody>
          <a:bodyPr wrap="square">
            <a:spAutoFit/>
          </a:bodyPr>
          <a:lstStyle/>
          <a:p>
            <a:pPr algn="ctr">
              <a:buSzPts val="3600"/>
            </a:pPr>
            <a:r>
              <a:rPr lang="en-US" sz="4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4.</a:t>
            </a:r>
            <a:r>
              <a:rPr lang="vi-VN" sz="4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CHẾ TẠO VÀ THỬ NGHIỆM HỆ THỐNG GIÁM SÁT NHIỆT ĐỘ, ĐỘ ẨM QUA LORA</a:t>
            </a:r>
            <a:endParaRPr lang="en-US" sz="4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1430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0C50EDE2-AD25-9936-3744-AB9DA081277E}"/>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1FBBA27C-69A7-F32E-F093-268C89C32474}"/>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2800" b="1" dirty="0">
                <a:solidFill>
                  <a:schemeClr val="bg1"/>
                </a:solidFill>
                <a:effectLst/>
                <a:latin typeface="Times New Roman" panose="02020603050405020304" pitchFamily="18" charset="0"/>
                <a:ea typeface="Calibri" panose="020F0502020204030204" pitchFamily="34" charset="0"/>
              </a:rPr>
              <a:t>4.1.</a:t>
            </a:r>
            <a:r>
              <a:rPr lang="vi-VN" sz="2800" b="1" dirty="0">
                <a:solidFill>
                  <a:schemeClr val="bg1"/>
                </a:solidFill>
                <a:effectLst/>
                <a:latin typeface="Times New Roman" panose="02020603050405020304" pitchFamily="18" charset="0"/>
                <a:ea typeface="Calibri" panose="020F0502020204030204" pitchFamily="34" charset="0"/>
              </a:rPr>
              <a:t>Chế tạo hệ thống giám sát nhiệt độ, độ ẩm qua lora</a:t>
            </a:r>
            <a:endParaRPr sz="2800" dirty="0">
              <a:solidFill>
                <a:schemeClr val="bg1"/>
              </a:solidFill>
            </a:endParaRPr>
          </a:p>
        </p:txBody>
      </p:sp>
      <p:sp>
        <p:nvSpPr>
          <p:cNvPr id="157" name="Google Shape;157;p26">
            <a:extLst>
              <a:ext uri="{FF2B5EF4-FFF2-40B4-BE49-F238E27FC236}">
                <a16:creationId xmlns:a16="http://schemas.microsoft.com/office/drawing/2014/main" id="{17479C71-6D6B-5767-3CDB-E23E11F0DF45}"/>
              </a:ext>
            </a:extLst>
          </p:cNvPr>
          <p:cNvSpPr txBox="1">
            <a:spLocks noGrp="1"/>
          </p:cNvSpPr>
          <p:nvPr>
            <p:ph type="body" idx="1"/>
          </p:nvPr>
        </p:nvSpPr>
        <p:spPr>
          <a:xfrm>
            <a:off x="-1" y="1065473"/>
            <a:ext cx="11155681" cy="5552497"/>
          </a:xfrm>
          <a:prstGeom prst="rect">
            <a:avLst/>
          </a:prstGeom>
          <a:noFill/>
          <a:ln>
            <a:noFill/>
          </a:ln>
        </p:spPr>
        <p:txBody>
          <a:bodyPr spcFirstLastPara="1" wrap="square" lIns="91425" tIns="45700" rIns="91425" bIns="45700" anchor="t" anchorCtr="0">
            <a:normAutofit fontScale="92500" lnSpcReduction="10000"/>
          </a:bodyPr>
          <a:lstStyle/>
          <a:p>
            <a:pPr>
              <a:lnSpc>
                <a:spcPct val="107000"/>
              </a:lnSpc>
              <a:spcAft>
                <a:spcPts val="800"/>
              </a:spcAft>
              <a:buNone/>
            </a:pPr>
            <a:r>
              <a:rPr lang="vi-VN" sz="2200" b="1" dirty="0">
                <a:effectLst/>
                <a:latin typeface="Times New Roman" panose="02020603050405020304" pitchFamily="18" charset="0"/>
                <a:ea typeface="Calibri" panose="020F0502020204030204" pitchFamily="34" charset="0"/>
              </a:rPr>
              <a:t>Bước 1:</a:t>
            </a:r>
            <a:r>
              <a:rPr lang="vi-VN" sz="2200" dirty="0">
                <a:effectLst/>
                <a:latin typeface="Times New Roman" panose="02020603050405020304" pitchFamily="18" charset="0"/>
                <a:ea typeface="Calibri" panose="020F0502020204030204" pitchFamily="34" charset="0"/>
              </a:rPr>
              <a:t> </a:t>
            </a:r>
            <a:r>
              <a:rPr lang="vi-VN" sz="2200" dirty="0">
                <a:effectLst/>
                <a:latin typeface="Times New Roman" panose="02020603050405020304" pitchFamily="18" charset="0"/>
                <a:ea typeface="Times New Roman" panose="02020603050405020304" pitchFamily="18" charset="0"/>
              </a:rPr>
              <a:t>Dựa vào sơ đồ nguyên lý, chuẩn bị đầy các linh kiện điện tử cần thiết (IC, điện trở, tụ điện, ESP32, LCD TFT diode, v.v.)</a:t>
            </a:r>
            <a:endParaRPr lang="en-US" sz="2200" dirty="0">
              <a:effectLst/>
              <a:ea typeface="Calibri" panose="020F0502020204030204" pitchFamily="34" charset="0"/>
            </a:endParaRPr>
          </a:p>
          <a:p>
            <a:pPr algn="just">
              <a:lnSpc>
                <a:spcPct val="107000"/>
              </a:lnSpc>
              <a:spcAft>
                <a:spcPts val="800"/>
              </a:spcAft>
              <a:buNone/>
            </a:pPr>
            <a:r>
              <a:rPr lang="vi-VN" sz="2200" b="1" dirty="0">
                <a:effectLst/>
                <a:latin typeface="Times New Roman" panose="02020603050405020304" pitchFamily="18" charset="0"/>
                <a:ea typeface="Calibri" panose="020F0502020204030204" pitchFamily="34" charset="0"/>
              </a:rPr>
              <a:t>Bước 2:</a:t>
            </a:r>
            <a:r>
              <a:rPr lang="vi-VN" sz="2200" dirty="0">
                <a:effectLst/>
                <a:latin typeface="Times New Roman" panose="02020603050405020304" pitchFamily="18" charset="0"/>
                <a:ea typeface="Calibri" panose="020F0502020204030204" pitchFamily="34" charset="0"/>
              </a:rPr>
              <a:t> Xuất file để CNC mạch</a:t>
            </a:r>
            <a:endParaRPr lang="en-US" sz="2200" dirty="0">
              <a:effectLst/>
              <a:ea typeface="Calibri" panose="020F0502020204030204" pitchFamily="34" charset="0"/>
            </a:endParaRPr>
          </a:p>
          <a:p>
            <a:pPr>
              <a:buNone/>
            </a:pPr>
            <a:r>
              <a:rPr lang="vi-VN" sz="2200" dirty="0">
                <a:effectLst/>
                <a:latin typeface="Times New Roman" panose="02020603050405020304" pitchFamily="18" charset="0"/>
                <a:ea typeface="Calibri" panose="020F0502020204030204" pitchFamily="34" charset="0"/>
              </a:rPr>
              <a:t>Sau khi thiết kế hoàn tất, xuất file Gerber từ phần mềm Altium</a:t>
            </a:r>
            <a:endParaRPr lang="en-US" sz="2200" dirty="0">
              <a:effectLst/>
              <a:latin typeface="Times New Roman" panose="02020603050405020304" pitchFamily="18" charset="0"/>
              <a:ea typeface="Calibri" panose="020F0502020204030204" pitchFamily="34" charset="0"/>
            </a:endParaRPr>
          </a:p>
          <a:p>
            <a:pPr algn="just">
              <a:lnSpc>
                <a:spcPct val="107000"/>
              </a:lnSpc>
              <a:spcAft>
                <a:spcPts val="800"/>
              </a:spcAft>
              <a:buNone/>
            </a:pPr>
            <a:r>
              <a:rPr lang="vi-VN" sz="2200" b="1" dirty="0">
                <a:effectLst/>
                <a:latin typeface="Times New Roman" panose="02020603050405020304" pitchFamily="18" charset="0"/>
                <a:ea typeface="Calibri" panose="020F0502020204030204" pitchFamily="34" charset="0"/>
              </a:rPr>
              <a:t>Bước 3:</a:t>
            </a:r>
            <a:r>
              <a:rPr lang="vi-VN" sz="2200" dirty="0">
                <a:effectLst/>
                <a:latin typeface="Times New Roman" panose="02020603050405020304" pitchFamily="18" charset="0"/>
                <a:ea typeface="Calibri" panose="020F0502020204030204" pitchFamily="34" charset="0"/>
              </a:rPr>
              <a:t> Cài đặt phần mềm CNC</a:t>
            </a:r>
            <a:endParaRPr lang="en-US" sz="2200" dirty="0">
              <a:effectLst/>
              <a:ea typeface="Calibri" panose="020F0502020204030204" pitchFamily="34" charset="0"/>
            </a:endParaRPr>
          </a:p>
          <a:p>
            <a:pPr marL="342900" lvl="0" indent="-342900" algn="just">
              <a:lnSpc>
                <a:spcPct val="107000"/>
              </a:lnSpc>
              <a:buFont typeface="Symbol" panose="05050102010706020507" pitchFamily="18" charset="2"/>
              <a:buChar char=""/>
            </a:pPr>
            <a:r>
              <a:rPr lang="vi-VN" sz="2200" dirty="0">
                <a:effectLst/>
                <a:latin typeface="Times New Roman" panose="02020603050405020304" pitchFamily="18" charset="0"/>
                <a:ea typeface="Calibri" panose="020F0502020204030204" pitchFamily="34" charset="0"/>
                <a:cs typeface="Times New Roman" panose="02020603050405020304" pitchFamily="18" charset="0"/>
              </a:rPr>
              <a:t>Nạp file thiết kế vào phần mềm điều khiển CNC: Dùng Vectric Aspire để nạp file Gerber/Excellon vào máy CNC.</a:t>
            </a:r>
            <a:endParaRPr lang="en-US" sz="2200" dirty="0">
              <a:effectLst/>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vi-VN" sz="2200" dirty="0">
                <a:effectLst/>
                <a:latin typeface="Times New Roman" panose="02020603050405020304" pitchFamily="18" charset="0"/>
                <a:ea typeface="Calibri" panose="020F0502020204030204" pitchFamily="34" charset="0"/>
                <a:cs typeface="Times New Roman" panose="02020603050405020304" pitchFamily="18" charset="0"/>
              </a:rPr>
              <a:t>Cấu hình thông số CNC: Cài đặt các thông số cần thiết như:</a:t>
            </a:r>
            <a:endParaRPr lang="en-US" sz="2200" dirty="0">
              <a:effectLst/>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vi-VN" sz="2200" dirty="0">
                <a:effectLst/>
                <a:latin typeface="Times New Roman" panose="02020603050405020304" pitchFamily="18" charset="0"/>
                <a:ea typeface="Calibri" panose="020F0502020204030204" pitchFamily="34" charset="0"/>
                <a:cs typeface="Times New Roman" panose="02020603050405020304" pitchFamily="18" charset="0"/>
              </a:rPr>
              <a:t>Tốc độ quay của mũi phay (Spindle speed): Tùy thuộc vào chất liệu và độ dày của tấm phím đồng.</a:t>
            </a:r>
            <a:endParaRPr lang="en-US" sz="2200" dirty="0">
              <a:effectLst/>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vi-VN" sz="2200" dirty="0">
                <a:effectLst/>
                <a:latin typeface="Times New Roman" panose="02020603050405020304" pitchFamily="18" charset="0"/>
                <a:ea typeface="Calibri" panose="020F0502020204030204" pitchFamily="34" charset="0"/>
                <a:cs typeface="Times New Roman" panose="02020603050405020304" pitchFamily="18" charset="0"/>
              </a:rPr>
              <a:t>Tốc độ cắt (Feed rate): Điều chỉnh tốc độ di chuyển của mũi phay để đảm bảo độ chính xác và tránh làm hỏng tấm đồng.</a:t>
            </a:r>
            <a:endParaRPr lang="en-US" sz="22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vi-VN" sz="2200" dirty="0">
                <a:effectLst/>
                <a:latin typeface="Times New Roman" panose="02020603050405020304" pitchFamily="18" charset="0"/>
                <a:ea typeface="Calibri" panose="020F0502020204030204" pitchFamily="34" charset="0"/>
                <a:cs typeface="Times New Roman" panose="02020603050405020304" pitchFamily="18" charset="0"/>
              </a:rPr>
              <a:t>Độ sâu khắc (Cut depth): Đặt độ sâu đủ để loại bỏ lớp đồng mà không làm hỏng lớp vật liệu nền (thường khoảng 0.1mm - 0.2mm).</a:t>
            </a:r>
            <a:endParaRPr lang="en-US" sz="2200" dirty="0">
              <a:effectLst/>
              <a:ea typeface="Calibri" panose="020F0502020204030204" pitchFamily="34" charset="0"/>
              <a:cs typeface="Times New Roman" panose="02020603050405020304" pitchFamily="18" charset="0"/>
            </a:endParaRPr>
          </a:p>
          <a:p>
            <a:pPr>
              <a:buNone/>
            </a:pPr>
            <a:endParaRPr lang="en-US" sz="1800" dirty="0"/>
          </a:p>
        </p:txBody>
      </p:sp>
    </p:spTree>
    <p:extLst>
      <p:ext uri="{BB962C8B-B14F-4D97-AF65-F5344CB8AC3E}">
        <p14:creationId xmlns:p14="http://schemas.microsoft.com/office/powerpoint/2010/main" val="250755847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A6AFC1C8-BB22-8623-179F-F6C1AC7F38DE}"/>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6080DA88-AFEC-C379-BAB7-E9609AC467EC}"/>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2800" b="1" dirty="0">
                <a:solidFill>
                  <a:schemeClr val="bg1"/>
                </a:solidFill>
                <a:effectLst/>
                <a:latin typeface="Times New Roman" panose="02020603050405020304" pitchFamily="18" charset="0"/>
                <a:ea typeface="Calibri" panose="020F0502020204030204" pitchFamily="34" charset="0"/>
              </a:rPr>
              <a:t>4.1.</a:t>
            </a:r>
            <a:r>
              <a:rPr lang="vi-VN" sz="2800" b="1" dirty="0">
                <a:solidFill>
                  <a:schemeClr val="bg1"/>
                </a:solidFill>
                <a:effectLst/>
                <a:latin typeface="Times New Roman" panose="02020603050405020304" pitchFamily="18" charset="0"/>
                <a:ea typeface="Calibri" panose="020F0502020204030204" pitchFamily="34" charset="0"/>
              </a:rPr>
              <a:t>Chế tạo hệ thống giám sát nhiệt độ, độ ẩm qua lora</a:t>
            </a:r>
            <a:endParaRPr sz="2800" dirty="0">
              <a:solidFill>
                <a:schemeClr val="bg1"/>
              </a:solidFill>
            </a:endParaRPr>
          </a:p>
        </p:txBody>
      </p:sp>
      <p:sp>
        <p:nvSpPr>
          <p:cNvPr id="157" name="Google Shape;157;p26">
            <a:extLst>
              <a:ext uri="{FF2B5EF4-FFF2-40B4-BE49-F238E27FC236}">
                <a16:creationId xmlns:a16="http://schemas.microsoft.com/office/drawing/2014/main" id="{32380613-3437-1C9D-5255-6C2A502472A1}"/>
              </a:ext>
            </a:extLst>
          </p:cNvPr>
          <p:cNvSpPr txBox="1">
            <a:spLocks noGrp="1"/>
          </p:cNvSpPr>
          <p:nvPr>
            <p:ph type="body" idx="1"/>
          </p:nvPr>
        </p:nvSpPr>
        <p:spPr>
          <a:xfrm>
            <a:off x="3600449" y="6010910"/>
            <a:ext cx="10346267" cy="4729537"/>
          </a:xfrm>
          <a:prstGeom prst="rect">
            <a:avLst/>
          </a:prstGeom>
          <a:noFill/>
          <a:ln>
            <a:noFill/>
          </a:ln>
        </p:spPr>
        <p:txBody>
          <a:bodyPr spcFirstLastPara="1" wrap="square" lIns="91425" tIns="45700" rIns="91425" bIns="45700" anchor="t" anchorCtr="0">
            <a:normAutofit/>
          </a:bodyPr>
          <a:lstStyle/>
          <a:p>
            <a:pPr>
              <a:buNone/>
            </a:pPr>
            <a:r>
              <a:rPr lang="vi-VN" sz="2000" b="1" i="1" dirty="0">
                <a:solidFill>
                  <a:srgbClr val="44546A"/>
                </a:solidFill>
                <a:effectLst/>
                <a:latin typeface="Times New Roman" panose="02020603050405020304" pitchFamily="18" charset="0"/>
                <a:ea typeface="Times New Roman" panose="02020603050405020304" pitchFamily="18" charset="0"/>
              </a:rPr>
              <a:t>Cấu hình thông số mũi dao CNC</a:t>
            </a:r>
            <a:endParaRPr lang="en-US" sz="2000" b="1" i="1" dirty="0">
              <a:solidFill>
                <a:srgbClr val="44546A"/>
              </a:solidFill>
              <a:effectLst/>
              <a:latin typeface="Times New Roman" panose="02020603050405020304" pitchFamily="18" charset="0"/>
              <a:ea typeface="Times New Roman" panose="02020603050405020304" pitchFamily="18" charset="0"/>
            </a:endParaRPr>
          </a:p>
          <a:p>
            <a:pPr>
              <a:buNone/>
            </a:pPr>
            <a:endParaRPr lang="en-US" sz="1800" dirty="0"/>
          </a:p>
        </p:txBody>
      </p:sp>
      <p:pic>
        <p:nvPicPr>
          <p:cNvPr id="2" name="Picture 1">
            <a:extLst>
              <a:ext uri="{FF2B5EF4-FFF2-40B4-BE49-F238E27FC236}">
                <a16:creationId xmlns:a16="http://schemas.microsoft.com/office/drawing/2014/main" id="{0893134D-0843-B899-6D1A-884A4A4D5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375" y="1131570"/>
            <a:ext cx="5200650" cy="4972050"/>
          </a:xfrm>
          <a:prstGeom prst="rect">
            <a:avLst/>
          </a:prstGeom>
        </p:spPr>
      </p:pic>
    </p:spTree>
    <p:extLst>
      <p:ext uri="{BB962C8B-B14F-4D97-AF65-F5344CB8AC3E}">
        <p14:creationId xmlns:p14="http://schemas.microsoft.com/office/powerpoint/2010/main" val="234078470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EDADE98E-3AEB-9FF4-0C60-C04130F5F87A}"/>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82E8AAA9-5DDF-247D-FB3F-1D4985AD46EA}"/>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2800" b="1" dirty="0">
                <a:solidFill>
                  <a:schemeClr val="bg1"/>
                </a:solidFill>
                <a:effectLst/>
                <a:latin typeface="Times New Roman" panose="02020603050405020304" pitchFamily="18" charset="0"/>
                <a:ea typeface="Calibri" panose="020F0502020204030204" pitchFamily="34" charset="0"/>
              </a:rPr>
              <a:t>4.1.</a:t>
            </a:r>
            <a:r>
              <a:rPr lang="vi-VN" sz="2800" b="1" dirty="0">
                <a:solidFill>
                  <a:schemeClr val="bg1"/>
                </a:solidFill>
                <a:effectLst/>
                <a:latin typeface="Times New Roman" panose="02020603050405020304" pitchFamily="18" charset="0"/>
                <a:ea typeface="Calibri" panose="020F0502020204030204" pitchFamily="34" charset="0"/>
              </a:rPr>
              <a:t>Chế tạo hệ thống giám sát nhiệt độ, độ ẩm qua lora</a:t>
            </a:r>
            <a:endParaRPr sz="2800" dirty="0">
              <a:solidFill>
                <a:schemeClr val="bg1"/>
              </a:solidFill>
            </a:endParaRPr>
          </a:p>
        </p:txBody>
      </p:sp>
      <p:sp>
        <p:nvSpPr>
          <p:cNvPr id="157" name="Google Shape;157;p26">
            <a:extLst>
              <a:ext uri="{FF2B5EF4-FFF2-40B4-BE49-F238E27FC236}">
                <a16:creationId xmlns:a16="http://schemas.microsoft.com/office/drawing/2014/main" id="{196BFEFD-AC40-7C6B-B73E-0BD0EBAF6984}"/>
              </a:ext>
            </a:extLst>
          </p:cNvPr>
          <p:cNvSpPr txBox="1">
            <a:spLocks noGrp="1"/>
          </p:cNvSpPr>
          <p:nvPr>
            <p:ph type="body" idx="1"/>
          </p:nvPr>
        </p:nvSpPr>
        <p:spPr>
          <a:xfrm>
            <a:off x="634576" y="6046471"/>
            <a:ext cx="10346267" cy="4729537"/>
          </a:xfrm>
          <a:prstGeom prst="rect">
            <a:avLst/>
          </a:prstGeom>
          <a:noFill/>
          <a:ln>
            <a:noFill/>
          </a:ln>
        </p:spPr>
        <p:txBody>
          <a:bodyPr spcFirstLastPara="1" wrap="square" lIns="91425" tIns="45700" rIns="91425" bIns="45700" anchor="t" anchorCtr="0">
            <a:normAutofit/>
          </a:bodyPr>
          <a:lstStyle/>
          <a:p>
            <a:pPr marL="50800" indent="0" algn="ctr">
              <a:spcAft>
                <a:spcPts val="1000"/>
              </a:spcAft>
              <a:buNone/>
            </a:pPr>
            <a:r>
              <a:rPr lang="vi-VN" sz="2000" b="1" i="1" dirty="0">
                <a:solidFill>
                  <a:srgbClr val="44546A"/>
                </a:solidFill>
                <a:effectLst/>
                <a:latin typeface="Times New Roman" panose="02020603050405020304" pitchFamily="18" charset="0"/>
                <a:ea typeface="Times New Roman" panose="02020603050405020304" pitchFamily="18" charset="0"/>
              </a:rPr>
              <a:t>Mô phỏng đường đi của dao khi khắc mạch</a:t>
            </a:r>
            <a:endParaRPr lang="en-US" sz="2000" b="1" i="1" dirty="0">
              <a:solidFill>
                <a:srgbClr val="44546A"/>
              </a:solidFill>
              <a:effectLst/>
              <a:latin typeface="Times New Roman" panose="02020603050405020304" pitchFamily="18" charset="0"/>
              <a:ea typeface="Times New Roman" panose="02020603050405020304" pitchFamily="18" charset="0"/>
            </a:endParaRPr>
          </a:p>
          <a:p>
            <a:pPr>
              <a:buNone/>
            </a:pPr>
            <a:endParaRPr lang="en-US" sz="1800" dirty="0"/>
          </a:p>
        </p:txBody>
      </p:sp>
      <p:pic>
        <p:nvPicPr>
          <p:cNvPr id="3" name="Picture 2">
            <a:extLst>
              <a:ext uri="{FF2B5EF4-FFF2-40B4-BE49-F238E27FC236}">
                <a16:creationId xmlns:a16="http://schemas.microsoft.com/office/drawing/2014/main" id="{A67009B6-8989-BE78-FD05-67F82B378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160" y="1200150"/>
            <a:ext cx="9795510" cy="4994910"/>
          </a:xfrm>
          <a:prstGeom prst="rect">
            <a:avLst/>
          </a:prstGeom>
        </p:spPr>
      </p:pic>
    </p:spTree>
    <p:extLst>
      <p:ext uri="{BB962C8B-B14F-4D97-AF65-F5344CB8AC3E}">
        <p14:creationId xmlns:p14="http://schemas.microsoft.com/office/powerpoint/2010/main" val="83318978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B169729A-097A-BC17-261F-528B23341AA4}"/>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C862266D-8583-6B90-07D5-3F5972B38377}"/>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2800" b="1" dirty="0">
                <a:solidFill>
                  <a:schemeClr val="bg1"/>
                </a:solidFill>
                <a:effectLst/>
                <a:latin typeface="Times New Roman" panose="02020603050405020304" pitchFamily="18" charset="0"/>
                <a:ea typeface="Calibri" panose="020F0502020204030204" pitchFamily="34" charset="0"/>
              </a:rPr>
              <a:t>4.1.</a:t>
            </a:r>
            <a:r>
              <a:rPr lang="vi-VN" sz="2800" b="1" dirty="0">
                <a:solidFill>
                  <a:schemeClr val="bg1"/>
                </a:solidFill>
                <a:effectLst/>
                <a:latin typeface="Times New Roman" panose="02020603050405020304" pitchFamily="18" charset="0"/>
                <a:ea typeface="Calibri" panose="020F0502020204030204" pitchFamily="34" charset="0"/>
              </a:rPr>
              <a:t>Chế tạo hệ thống giám sát nhiệt độ, độ ẩm qua lora</a:t>
            </a:r>
            <a:endParaRPr sz="2800" dirty="0">
              <a:solidFill>
                <a:schemeClr val="bg1"/>
              </a:solidFill>
            </a:endParaRPr>
          </a:p>
        </p:txBody>
      </p:sp>
      <p:sp>
        <p:nvSpPr>
          <p:cNvPr id="157" name="Google Shape;157;p26">
            <a:extLst>
              <a:ext uri="{FF2B5EF4-FFF2-40B4-BE49-F238E27FC236}">
                <a16:creationId xmlns:a16="http://schemas.microsoft.com/office/drawing/2014/main" id="{1BF65552-88F9-EC90-D0F9-2D369EC0E9F4}"/>
              </a:ext>
            </a:extLst>
          </p:cNvPr>
          <p:cNvSpPr txBox="1">
            <a:spLocks noGrp="1"/>
          </p:cNvSpPr>
          <p:nvPr>
            <p:ph type="body" idx="1"/>
          </p:nvPr>
        </p:nvSpPr>
        <p:spPr>
          <a:xfrm>
            <a:off x="2785956" y="5908830"/>
            <a:ext cx="10346267" cy="4729537"/>
          </a:xfrm>
          <a:prstGeom prst="rect">
            <a:avLst/>
          </a:prstGeom>
          <a:noFill/>
          <a:ln>
            <a:noFill/>
          </a:ln>
        </p:spPr>
        <p:txBody>
          <a:bodyPr spcFirstLastPara="1" wrap="square" lIns="91425" tIns="45700" rIns="91425" bIns="45700" anchor="t" anchorCtr="0">
            <a:normAutofit/>
          </a:bodyPr>
          <a:lstStyle/>
          <a:p>
            <a:pPr>
              <a:buNone/>
            </a:pPr>
            <a:r>
              <a:rPr lang="en-US" sz="2000" b="1" dirty="0" err="1">
                <a:effectLst/>
                <a:ea typeface="Calibri" panose="020F0502020204030204" pitchFamily="34" charset="0"/>
              </a:rPr>
              <a:t>Hàn</a:t>
            </a:r>
            <a:r>
              <a:rPr lang="en-US" sz="2000" b="1" dirty="0">
                <a:effectLst/>
                <a:ea typeface="Calibri" panose="020F0502020204030204" pitchFamily="34" charset="0"/>
              </a:rPr>
              <a:t> </a:t>
            </a:r>
            <a:r>
              <a:rPr lang="en-US" sz="2000" b="1" dirty="0" err="1">
                <a:effectLst/>
                <a:ea typeface="Calibri" panose="020F0502020204030204" pitchFamily="34" charset="0"/>
              </a:rPr>
              <a:t>và</a:t>
            </a:r>
            <a:r>
              <a:rPr lang="en-US" sz="2000" b="1" dirty="0">
                <a:effectLst/>
                <a:ea typeface="Calibri" panose="020F0502020204030204" pitchFamily="34" charset="0"/>
              </a:rPr>
              <a:t> </a:t>
            </a:r>
            <a:r>
              <a:rPr lang="en-US" sz="2000" b="1" dirty="0" err="1">
                <a:effectLst/>
                <a:ea typeface="Calibri" panose="020F0502020204030204" pitchFamily="34" charset="0"/>
              </a:rPr>
              <a:t>lắp</a:t>
            </a:r>
            <a:r>
              <a:rPr lang="en-US" sz="2000" b="1" dirty="0">
                <a:effectLst/>
                <a:ea typeface="Calibri" panose="020F0502020204030204" pitchFamily="34" charset="0"/>
              </a:rPr>
              <a:t> </a:t>
            </a:r>
            <a:r>
              <a:rPr lang="en-US" sz="2000" b="1" dirty="0" err="1">
                <a:effectLst/>
                <a:ea typeface="Calibri" panose="020F0502020204030204" pitchFamily="34" charset="0"/>
              </a:rPr>
              <a:t>linh</a:t>
            </a:r>
            <a:r>
              <a:rPr lang="en-US" sz="2000" b="1" dirty="0">
                <a:effectLst/>
                <a:ea typeface="Calibri" panose="020F0502020204030204" pitchFamily="34" charset="0"/>
              </a:rPr>
              <a:t> </a:t>
            </a:r>
            <a:r>
              <a:rPr lang="en-US" sz="2000" b="1" dirty="0" err="1">
                <a:effectLst/>
                <a:ea typeface="Calibri" panose="020F0502020204030204" pitchFamily="34" charset="0"/>
              </a:rPr>
              <a:t>kiện</a:t>
            </a:r>
            <a:r>
              <a:rPr lang="en-US" sz="2000" b="1" dirty="0">
                <a:effectLst/>
                <a:ea typeface="Calibri" panose="020F0502020204030204" pitchFamily="34" charset="0"/>
              </a:rPr>
              <a:t> </a:t>
            </a:r>
            <a:r>
              <a:rPr lang="en-US" sz="2000" b="1" dirty="0" err="1">
                <a:effectLst/>
                <a:ea typeface="Calibri" panose="020F0502020204030204" pitchFamily="34" charset="0"/>
              </a:rPr>
              <a:t>lên</a:t>
            </a:r>
            <a:r>
              <a:rPr lang="en-US" sz="2000" b="1" dirty="0">
                <a:effectLst/>
                <a:ea typeface="Calibri" panose="020F0502020204030204" pitchFamily="34" charset="0"/>
              </a:rPr>
              <a:t> </a:t>
            </a:r>
            <a:r>
              <a:rPr lang="en-US" sz="2000" b="1" dirty="0" err="1">
                <a:effectLst/>
                <a:ea typeface="Calibri" panose="020F0502020204030204" pitchFamily="34" charset="0"/>
              </a:rPr>
              <a:t>mạch</a:t>
            </a:r>
            <a:r>
              <a:rPr lang="en-US" sz="2000" b="1" dirty="0">
                <a:effectLst/>
                <a:ea typeface="Calibri" panose="020F0502020204030204" pitchFamily="34" charset="0"/>
              </a:rPr>
              <a:t> </a:t>
            </a:r>
            <a:r>
              <a:rPr lang="en-US" sz="2000" b="1" dirty="0" err="1">
                <a:effectLst/>
                <a:ea typeface="Calibri" panose="020F0502020204030204" pitchFamily="34" charset="0"/>
              </a:rPr>
              <a:t>điều</a:t>
            </a:r>
            <a:r>
              <a:rPr lang="en-US" sz="2000" b="1" dirty="0">
                <a:effectLst/>
                <a:ea typeface="Calibri" panose="020F0502020204030204" pitchFamily="34" charset="0"/>
              </a:rPr>
              <a:t> </a:t>
            </a:r>
            <a:r>
              <a:rPr lang="en-US" sz="2000" b="1" dirty="0" err="1">
                <a:effectLst/>
                <a:ea typeface="Calibri" panose="020F0502020204030204" pitchFamily="34" charset="0"/>
              </a:rPr>
              <a:t>khiển</a:t>
            </a:r>
            <a:r>
              <a:rPr lang="en-US" sz="2000" b="1" dirty="0">
                <a:effectLst/>
                <a:ea typeface="Calibri" panose="020F0502020204030204" pitchFamily="34" charset="0"/>
              </a:rPr>
              <a:t> 2 </a:t>
            </a:r>
            <a:r>
              <a:rPr lang="en-US" sz="2000" b="1" dirty="0" err="1">
                <a:effectLst/>
                <a:ea typeface="Calibri" panose="020F0502020204030204" pitchFamily="34" charset="0"/>
              </a:rPr>
              <a:t>mặt</a:t>
            </a:r>
            <a:r>
              <a:rPr lang="en-US" sz="2000" b="1" dirty="0">
                <a:effectLst/>
                <a:ea typeface="Calibri" panose="020F0502020204030204" pitchFamily="34" charset="0"/>
              </a:rPr>
              <a:t> </a:t>
            </a:r>
            <a:r>
              <a:rPr lang="en-US" sz="2000" b="1" dirty="0" err="1">
                <a:effectLst/>
                <a:ea typeface="Calibri" panose="020F0502020204030204" pitchFamily="34" charset="0"/>
              </a:rPr>
              <a:t>trước</a:t>
            </a:r>
            <a:r>
              <a:rPr lang="en-US" sz="2000" b="1" dirty="0">
                <a:effectLst/>
                <a:ea typeface="Calibri" panose="020F0502020204030204" pitchFamily="34" charset="0"/>
              </a:rPr>
              <a:t> </a:t>
            </a:r>
            <a:r>
              <a:rPr lang="en-US" sz="2000" b="1" dirty="0" err="1">
                <a:effectLst/>
                <a:ea typeface="Calibri" panose="020F0502020204030204" pitchFamily="34" charset="0"/>
              </a:rPr>
              <a:t>và</a:t>
            </a:r>
            <a:r>
              <a:rPr lang="en-US" sz="2000" b="1" dirty="0">
                <a:effectLst/>
                <a:ea typeface="Calibri" panose="020F0502020204030204" pitchFamily="34" charset="0"/>
              </a:rPr>
              <a:t> </a:t>
            </a:r>
            <a:r>
              <a:rPr lang="en-US" sz="2000" b="1" dirty="0" err="1">
                <a:effectLst/>
                <a:ea typeface="Calibri" panose="020F0502020204030204" pitchFamily="34" charset="0"/>
              </a:rPr>
              <a:t>sau</a:t>
            </a:r>
            <a:endParaRPr lang="en-US" sz="2000" b="1" dirty="0"/>
          </a:p>
        </p:txBody>
      </p:sp>
      <p:pic>
        <p:nvPicPr>
          <p:cNvPr id="2" name="Picture 1">
            <a:extLst>
              <a:ext uri="{FF2B5EF4-FFF2-40B4-BE49-F238E27FC236}">
                <a16:creationId xmlns:a16="http://schemas.microsoft.com/office/drawing/2014/main" id="{4FCF9D7D-0431-6B4D-4800-DF87C84622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358" b="966"/>
          <a:stretch/>
        </p:blipFill>
        <p:spPr bwMode="auto">
          <a:xfrm>
            <a:off x="411480" y="1057670"/>
            <a:ext cx="4926330" cy="4729536"/>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0375973-B29D-7B28-32B2-332927CC87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985" t="2248" r="10211"/>
          <a:stretch/>
        </p:blipFill>
        <p:spPr bwMode="auto">
          <a:xfrm>
            <a:off x="5810250" y="1203812"/>
            <a:ext cx="5311140" cy="46442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87482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0E3A2574-4718-D8BD-9FA9-03BE42A3A65F}"/>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EE070FC0-9A53-7C71-1F7E-F6398273082F}"/>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2800" b="1" dirty="0">
                <a:solidFill>
                  <a:schemeClr val="bg1"/>
                </a:solidFill>
                <a:effectLst/>
                <a:latin typeface="Times New Roman" panose="02020603050405020304" pitchFamily="18" charset="0"/>
                <a:ea typeface="Calibri" panose="020F0502020204030204" pitchFamily="34" charset="0"/>
              </a:rPr>
              <a:t>4.1.</a:t>
            </a:r>
            <a:r>
              <a:rPr lang="vi-VN" sz="2800" b="1" dirty="0">
                <a:solidFill>
                  <a:schemeClr val="bg1"/>
                </a:solidFill>
                <a:effectLst/>
                <a:latin typeface="Times New Roman" panose="02020603050405020304" pitchFamily="18" charset="0"/>
                <a:ea typeface="Calibri" panose="020F0502020204030204" pitchFamily="34" charset="0"/>
              </a:rPr>
              <a:t>Chế tạo hệ thống giám sát nhiệt độ, độ ẩm qua lora</a:t>
            </a:r>
            <a:endParaRPr sz="2800" dirty="0">
              <a:solidFill>
                <a:schemeClr val="bg1"/>
              </a:solidFill>
            </a:endParaRPr>
          </a:p>
        </p:txBody>
      </p:sp>
      <p:sp>
        <p:nvSpPr>
          <p:cNvPr id="157" name="Google Shape;157;p26">
            <a:extLst>
              <a:ext uri="{FF2B5EF4-FFF2-40B4-BE49-F238E27FC236}">
                <a16:creationId xmlns:a16="http://schemas.microsoft.com/office/drawing/2014/main" id="{88AB2BC5-1CE0-40F3-6943-C54D0ECD4812}"/>
              </a:ext>
            </a:extLst>
          </p:cNvPr>
          <p:cNvSpPr txBox="1">
            <a:spLocks noGrp="1"/>
          </p:cNvSpPr>
          <p:nvPr>
            <p:ph type="body" idx="1"/>
          </p:nvPr>
        </p:nvSpPr>
        <p:spPr>
          <a:xfrm>
            <a:off x="-1" y="1065473"/>
            <a:ext cx="11567161" cy="5438197"/>
          </a:xfrm>
          <a:prstGeom prst="rect">
            <a:avLst/>
          </a:prstGeom>
          <a:noFill/>
          <a:ln>
            <a:noFill/>
          </a:ln>
        </p:spPr>
        <p:txBody>
          <a:bodyPr spcFirstLastPara="1" wrap="square" lIns="91425" tIns="45700" rIns="91425" bIns="45700" anchor="t" anchorCtr="0">
            <a:normAutofit/>
          </a:bodyPr>
          <a:lstStyle/>
          <a:p>
            <a:pPr marL="221615" algn="just">
              <a:lnSpc>
                <a:spcPct val="107000"/>
              </a:lnSpc>
              <a:spcAft>
                <a:spcPts val="800"/>
              </a:spcAft>
              <a:buNone/>
            </a:pPr>
            <a:r>
              <a:rPr lang="vi-VN" sz="2000" b="1" dirty="0">
                <a:effectLst/>
                <a:latin typeface="Times New Roman" panose="02020603050405020304" pitchFamily="18" charset="0"/>
                <a:ea typeface="Calibri" panose="020F0502020204030204" pitchFamily="34" charset="0"/>
              </a:rPr>
              <a:t>Bước 4: </a:t>
            </a:r>
            <a:r>
              <a:rPr lang="vi-VN" sz="2000" dirty="0">
                <a:effectLst/>
                <a:latin typeface="Times New Roman" panose="02020603050405020304" pitchFamily="18" charset="0"/>
                <a:ea typeface="Times New Roman" panose="02020603050405020304" pitchFamily="18" charset="0"/>
              </a:rPr>
              <a:t>Thi công khắc mạch PCB</a:t>
            </a:r>
            <a:endParaRPr lang="en-US" sz="2000" dirty="0">
              <a:effectLst/>
              <a:ea typeface="Calibri" panose="020F0502020204030204" pitchFamily="34" charset="0"/>
            </a:endParaRPr>
          </a:p>
          <a:p>
            <a:pPr marL="342900" lvl="0" indent="-342900" algn="just">
              <a:lnSpc>
                <a:spcPct val="107000"/>
              </a:lnSpc>
              <a:buSzPts val="1000"/>
              <a:buFont typeface="Symbol" panose="05050102010706020507" pitchFamily="18" charset="2"/>
              <a:buChar char=""/>
              <a:tabLst>
                <a:tab pos="457200" algn="l"/>
              </a:tabLst>
            </a:pPr>
            <a:r>
              <a:rPr lang="vi-VN" sz="2000" dirty="0">
                <a:effectLst/>
                <a:latin typeface="Times New Roman" panose="02020603050405020304" pitchFamily="18" charset="0"/>
                <a:ea typeface="Times New Roman" panose="02020603050405020304" pitchFamily="18" charset="0"/>
                <a:cs typeface="Times New Roman" panose="02020603050405020304" pitchFamily="18" charset="0"/>
              </a:rPr>
              <a:t>Khắc mạch: Máy CNC sẽ phay loại bỏ lớp đồng không cần thiết, chỉ giữ lại các đường dẫn mạch theo thiết kế.</a:t>
            </a:r>
            <a:endParaRPr lang="en-US" sz="20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vi-VN" sz="2000" dirty="0">
                <a:effectLst/>
                <a:latin typeface="Times New Roman" panose="02020603050405020304" pitchFamily="18" charset="0"/>
                <a:ea typeface="Times New Roman" panose="02020603050405020304" pitchFamily="18" charset="0"/>
                <a:cs typeface="Times New Roman" panose="02020603050405020304" pitchFamily="18" charset="0"/>
              </a:rPr>
              <a:t>Khoan lỗ linh kiện: Sau khi khắc xong, máy CNC sẽ thực hiện khoan lỗ tại các vị trí đã được xác định cho chân linh kiện (thường là các lỗ nhỏ từ 0.6mm - 1mm tùy linh kiện).</a:t>
            </a:r>
            <a:endParaRPr lang="en-US" sz="2000" dirty="0">
              <a:effectLst/>
              <a:ea typeface="Calibri" panose="020F0502020204030204" pitchFamily="34" charset="0"/>
              <a:cs typeface="Times New Roman" panose="02020603050405020304" pitchFamily="18" charset="0"/>
            </a:endParaRPr>
          </a:p>
          <a:p>
            <a:pPr marL="221615" algn="just">
              <a:lnSpc>
                <a:spcPct val="107000"/>
              </a:lnSpc>
              <a:spcAft>
                <a:spcPts val="800"/>
              </a:spcAft>
              <a:buNone/>
            </a:pPr>
            <a:r>
              <a:rPr lang="vi-VN" sz="2000" b="1" dirty="0">
                <a:effectLst/>
                <a:ea typeface="Calibri" panose="020F0502020204030204" pitchFamily="34" charset="0"/>
              </a:rPr>
              <a:t>Bước 5: Kiểm tra mạch in</a:t>
            </a:r>
            <a:endParaRPr lang="en-US" sz="2000" dirty="0">
              <a:effectLst/>
              <a:ea typeface="Calibri" panose="020F0502020204030204" pitchFamily="34" charset="0"/>
            </a:endParaRPr>
          </a:p>
          <a:p>
            <a:pPr marL="221615" algn="just">
              <a:lnSpc>
                <a:spcPct val="107000"/>
              </a:lnSpc>
              <a:spcAft>
                <a:spcPts val="800"/>
              </a:spcAft>
              <a:buNone/>
            </a:pPr>
            <a:r>
              <a:rPr lang="vi-VN" sz="2000" dirty="0">
                <a:effectLst/>
                <a:latin typeface="Times New Roman" panose="02020603050405020304" pitchFamily="18" charset="0"/>
                <a:ea typeface="Calibri" panose="020F0502020204030204" pitchFamily="34" charset="0"/>
              </a:rPr>
              <a:t>	Sử dụng đồng hồ vạn năng để kiểm tra các đường mạch in, đảm bảo không có chỗ nào bị đứt hoặc chạm chập.</a:t>
            </a:r>
            <a:endParaRPr lang="en-US" sz="2000" dirty="0">
              <a:effectLst/>
              <a:ea typeface="Calibri" panose="020F0502020204030204" pitchFamily="34" charset="0"/>
            </a:endParaRPr>
          </a:p>
          <a:p>
            <a:pPr marL="221615" algn="just">
              <a:lnSpc>
                <a:spcPct val="107000"/>
              </a:lnSpc>
              <a:spcAft>
                <a:spcPts val="800"/>
              </a:spcAft>
            </a:pPr>
            <a:r>
              <a:rPr lang="vi-VN" sz="2000" b="1" dirty="0">
                <a:effectLst/>
                <a:latin typeface="Times New Roman" panose="02020603050405020304" pitchFamily="18" charset="0"/>
                <a:ea typeface="Calibri" panose="020F0502020204030204" pitchFamily="34" charset="0"/>
              </a:rPr>
              <a:t>Bước 6: </a:t>
            </a:r>
            <a:r>
              <a:rPr lang="vi-VN" sz="2000" dirty="0">
                <a:effectLst/>
                <a:latin typeface="Times New Roman" panose="02020603050405020304" pitchFamily="18" charset="0"/>
                <a:ea typeface="Calibri" panose="020F0502020204030204" pitchFamily="34" charset="0"/>
              </a:rPr>
              <a:t>Thi công hàn linh kiện và lắp linh kiện lên mạch.</a:t>
            </a:r>
            <a:endParaRPr lang="en-US" sz="2000" dirty="0">
              <a:effectLst/>
              <a:ea typeface="Calibri" panose="020F0502020204030204" pitchFamily="34" charset="0"/>
            </a:endParaRPr>
          </a:p>
          <a:p>
            <a:pPr>
              <a:buNone/>
            </a:pPr>
            <a:r>
              <a:rPr lang="vi-VN" sz="2000" b="1" dirty="0">
                <a:effectLst/>
                <a:latin typeface="Times New Roman" panose="02020603050405020304" pitchFamily="18" charset="0"/>
                <a:ea typeface="Calibri" panose="020F0502020204030204" pitchFamily="34" charset="0"/>
              </a:rPr>
              <a:t>Bước 7:</a:t>
            </a:r>
            <a:r>
              <a:rPr lang="vi-VN" sz="2000" dirty="0">
                <a:effectLst/>
                <a:latin typeface="Times New Roman" panose="02020603050405020304" pitchFamily="18" charset="0"/>
                <a:ea typeface="Calibri" panose="020F0502020204030204" pitchFamily="34" charset="0"/>
              </a:rPr>
              <a:t> Nạp code và kiểm thử các tính năng cơ bản</a:t>
            </a:r>
            <a:endParaRPr lang="en-US" sz="2000" dirty="0">
              <a:effectLst/>
              <a:ea typeface="Calibri" panose="020F0502020204030204" pitchFamily="34" charset="0"/>
            </a:endParaRPr>
          </a:p>
          <a:p>
            <a:pPr>
              <a:buNone/>
            </a:pPr>
            <a:endParaRPr lang="en-US" sz="1800" dirty="0"/>
          </a:p>
        </p:txBody>
      </p:sp>
    </p:spTree>
    <p:extLst>
      <p:ext uri="{BB962C8B-B14F-4D97-AF65-F5344CB8AC3E}">
        <p14:creationId xmlns:p14="http://schemas.microsoft.com/office/powerpoint/2010/main" val="129439100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D960B92C-6EE9-A018-9987-F2CBD3431FD8}"/>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A3C62F7D-8290-09B8-2462-78B2AB99A477}"/>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2800" b="1" dirty="0" err="1">
                <a:solidFill>
                  <a:schemeClr val="bg1"/>
                </a:solidFill>
                <a:effectLst/>
                <a:latin typeface="Times New Roman" panose="02020603050405020304" pitchFamily="18" charset="0"/>
                <a:ea typeface="Calibri" panose="020F0502020204030204" pitchFamily="34" charset="0"/>
              </a:rPr>
              <a:t>4.2.Kiểm</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tra</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và</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đánh</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giá</a:t>
            </a:r>
            <a:endParaRPr sz="2800" dirty="0">
              <a:solidFill>
                <a:schemeClr val="bg1"/>
              </a:solidFill>
            </a:endParaRPr>
          </a:p>
        </p:txBody>
      </p:sp>
      <p:sp>
        <p:nvSpPr>
          <p:cNvPr id="157" name="Google Shape;157;p26">
            <a:extLst>
              <a:ext uri="{FF2B5EF4-FFF2-40B4-BE49-F238E27FC236}">
                <a16:creationId xmlns:a16="http://schemas.microsoft.com/office/drawing/2014/main" id="{4B65CFCD-F777-79E6-9879-E99F962DBA42}"/>
              </a:ext>
            </a:extLst>
          </p:cNvPr>
          <p:cNvSpPr txBox="1">
            <a:spLocks noGrp="1"/>
          </p:cNvSpPr>
          <p:nvPr>
            <p:ph type="body" idx="1"/>
          </p:nvPr>
        </p:nvSpPr>
        <p:spPr>
          <a:xfrm>
            <a:off x="-1" y="1065473"/>
            <a:ext cx="12192001" cy="5438197"/>
          </a:xfrm>
          <a:prstGeom prst="rect">
            <a:avLst/>
          </a:prstGeom>
          <a:noFill/>
          <a:ln>
            <a:noFill/>
          </a:ln>
        </p:spPr>
        <p:txBody>
          <a:bodyPr spcFirstLastPara="1" wrap="square" lIns="91425" tIns="45700" rIns="91425" bIns="45700" anchor="t" anchorCtr="0">
            <a:normAutofit/>
          </a:bodyPr>
          <a:lstStyle/>
          <a:p>
            <a:pPr>
              <a:buFont typeface="Wingdings" panose="05000000000000000000" pitchFamily="2" charset="2"/>
              <a:buChar char="v"/>
            </a:pPr>
            <a:r>
              <a:rPr lang="en-US" sz="2400" b="1" dirty="0" err="1">
                <a:effectLst/>
                <a:ea typeface="Calibri" panose="020F0502020204030204" pitchFamily="34" charset="0"/>
              </a:rPr>
              <a:t>Thử</a:t>
            </a:r>
            <a:r>
              <a:rPr lang="en-US" sz="2400" b="1" dirty="0">
                <a:effectLst/>
                <a:ea typeface="Calibri" panose="020F0502020204030204" pitchFamily="34" charset="0"/>
              </a:rPr>
              <a:t> </a:t>
            </a:r>
            <a:r>
              <a:rPr lang="en-US" sz="2400" b="1" dirty="0" err="1">
                <a:effectLst/>
                <a:ea typeface="Calibri" panose="020F0502020204030204" pitchFamily="34" charset="0"/>
              </a:rPr>
              <a:t>nghiệm</a:t>
            </a:r>
            <a:r>
              <a:rPr lang="en-US" sz="2400" b="1" dirty="0">
                <a:effectLst/>
                <a:ea typeface="Calibri" panose="020F0502020204030204" pitchFamily="34" charset="0"/>
              </a:rPr>
              <a:t> </a:t>
            </a:r>
            <a:r>
              <a:rPr lang="en-US" sz="2400" b="1" dirty="0" err="1">
                <a:effectLst/>
                <a:ea typeface="Calibri" panose="020F0502020204030204" pitchFamily="34" charset="0"/>
              </a:rPr>
              <a:t>độ</a:t>
            </a:r>
            <a:r>
              <a:rPr lang="en-US" sz="2400" b="1" dirty="0">
                <a:effectLst/>
                <a:ea typeface="Calibri" panose="020F0502020204030204" pitchFamily="34" charset="0"/>
              </a:rPr>
              <a:t> </a:t>
            </a:r>
            <a:r>
              <a:rPr lang="en-US" sz="2400" b="1" dirty="0" err="1">
                <a:effectLst/>
                <a:ea typeface="Calibri" panose="020F0502020204030204" pitchFamily="34" charset="0"/>
              </a:rPr>
              <a:t>chính</a:t>
            </a:r>
            <a:r>
              <a:rPr lang="en-US" sz="2400" b="1" dirty="0">
                <a:effectLst/>
                <a:ea typeface="Calibri" panose="020F0502020204030204" pitchFamily="34" charset="0"/>
              </a:rPr>
              <a:t> </a:t>
            </a:r>
            <a:r>
              <a:rPr lang="en-US" sz="2400" b="1" dirty="0" err="1">
                <a:effectLst/>
                <a:ea typeface="Calibri" panose="020F0502020204030204" pitchFamily="34" charset="0"/>
              </a:rPr>
              <a:t>xác</a:t>
            </a:r>
            <a:r>
              <a:rPr lang="en-US" sz="2400" b="1" dirty="0">
                <a:effectLst/>
                <a:ea typeface="Calibri" panose="020F0502020204030204" pitchFamily="34" charset="0"/>
              </a:rPr>
              <a:t> </a:t>
            </a:r>
            <a:r>
              <a:rPr lang="en-US" sz="2400" b="1" dirty="0" err="1">
                <a:effectLst/>
                <a:ea typeface="Calibri" panose="020F0502020204030204" pitchFamily="34" charset="0"/>
              </a:rPr>
              <a:t>của</a:t>
            </a:r>
            <a:r>
              <a:rPr lang="en-US" sz="2400" b="1" dirty="0">
                <a:effectLst/>
                <a:ea typeface="Calibri" panose="020F0502020204030204" pitchFamily="34" charset="0"/>
              </a:rPr>
              <a:t> </a:t>
            </a:r>
            <a:r>
              <a:rPr lang="en-US" sz="2400" b="1" dirty="0" err="1">
                <a:effectLst/>
                <a:ea typeface="Calibri" panose="020F0502020204030204" pitchFamily="34" charset="0"/>
              </a:rPr>
              <a:t>các</a:t>
            </a:r>
            <a:r>
              <a:rPr lang="en-US" sz="2400" b="1" dirty="0">
                <a:effectLst/>
                <a:ea typeface="Calibri" panose="020F0502020204030204" pitchFamily="34" charset="0"/>
              </a:rPr>
              <a:t> </a:t>
            </a:r>
            <a:r>
              <a:rPr lang="en-US" sz="2400" b="1" dirty="0" err="1">
                <a:effectLst/>
                <a:ea typeface="Calibri" panose="020F0502020204030204" pitchFamily="34" charset="0"/>
              </a:rPr>
              <a:t>cảm</a:t>
            </a:r>
            <a:r>
              <a:rPr lang="en-US" sz="2400" b="1" dirty="0">
                <a:effectLst/>
                <a:ea typeface="Calibri" panose="020F0502020204030204" pitchFamily="34" charset="0"/>
              </a:rPr>
              <a:t> </a:t>
            </a:r>
            <a:r>
              <a:rPr lang="en-US" sz="2400" b="1" dirty="0" err="1">
                <a:effectLst/>
                <a:ea typeface="Calibri" panose="020F0502020204030204" pitchFamily="34" charset="0"/>
              </a:rPr>
              <a:t>biến</a:t>
            </a:r>
            <a:r>
              <a:rPr lang="en-US" sz="2400" b="1" dirty="0">
                <a:effectLst/>
                <a:ea typeface="Calibri" panose="020F0502020204030204" pitchFamily="34" charset="0"/>
              </a:rPr>
              <a:t> </a:t>
            </a:r>
            <a:r>
              <a:rPr lang="en-US" sz="2400" b="1" dirty="0" err="1">
                <a:effectLst/>
                <a:ea typeface="Calibri" panose="020F0502020204030204" pitchFamily="34" charset="0"/>
              </a:rPr>
              <a:t>nhiệt</a:t>
            </a:r>
            <a:r>
              <a:rPr lang="en-US" sz="2400" b="1" dirty="0">
                <a:effectLst/>
                <a:ea typeface="Calibri" panose="020F0502020204030204" pitchFamily="34" charset="0"/>
              </a:rPr>
              <a:t> </a:t>
            </a:r>
            <a:r>
              <a:rPr lang="en-US" sz="2400" b="1" dirty="0" err="1">
                <a:effectLst/>
                <a:ea typeface="Calibri" panose="020F0502020204030204" pitchFamily="34" charset="0"/>
              </a:rPr>
              <a:t>độ</a:t>
            </a:r>
            <a:r>
              <a:rPr lang="en-US" sz="2400" b="1" dirty="0">
                <a:effectLst/>
                <a:ea typeface="Calibri" panose="020F0502020204030204" pitchFamily="34" charset="0"/>
              </a:rPr>
              <a:t> </a:t>
            </a:r>
            <a:r>
              <a:rPr lang="en-US" sz="2400" b="1" dirty="0" err="1">
                <a:effectLst/>
                <a:ea typeface="Calibri" panose="020F0502020204030204" pitchFamily="34" charset="0"/>
              </a:rPr>
              <a:t>DHT11</a:t>
            </a:r>
            <a:endParaRPr lang="en-US" sz="2400" b="1" dirty="0">
              <a:effectLst/>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r>
              <a:rPr lang="en-US" sz="2000" b="1" dirty="0">
                <a:effectLst/>
                <a:latin typeface="Times New Roman" panose="02020603050405020304" pitchFamily="18" charset="0"/>
                <a:ea typeface="Calibri" panose="020F0502020204030204" pitchFamily="34" charset="0"/>
              </a:rPr>
              <a:t>Quy </a:t>
            </a:r>
            <a:r>
              <a:rPr lang="en-US" sz="2000" b="1" dirty="0" err="1">
                <a:effectLst/>
                <a:latin typeface="Times New Roman" panose="02020603050405020304" pitchFamily="18" charset="0"/>
                <a:ea typeface="Calibri" panose="020F0502020204030204" pitchFamily="34" charset="0"/>
              </a:rPr>
              <a:t>trình</a:t>
            </a:r>
            <a:r>
              <a:rPr lang="en-US" sz="2000" b="1" dirty="0">
                <a:effectLst/>
                <a:latin typeface="Times New Roman" panose="02020603050405020304" pitchFamily="18" charset="0"/>
                <a:ea typeface="Calibri" panose="020F0502020204030204" pitchFamily="34" charset="0"/>
              </a:rPr>
              <a:t> </a:t>
            </a:r>
            <a:r>
              <a:rPr lang="en-US" sz="2000" b="1" dirty="0" err="1">
                <a:effectLst/>
                <a:latin typeface="Times New Roman" panose="02020603050405020304" pitchFamily="18" charset="0"/>
                <a:ea typeface="Calibri" panose="020F0502020204030204" pitchFamily="34" charset="0"/>
              </a:rPr>
              <a:t>thực</a:t>
            </a:r>
            <a:r>
              <a:rPr lang="en-US" sz="2000" b="1" dirty="0">
                <a:effectLst/>
                <a:latin typeface="Times New Roman" panose="02020603050405020304" pitchFamily="18" charset="0"/>
                <a:ea typeface="Calibri" panose="020F0502020204030204" pitchFamily="34" charset="0"/>
              </a:rPr>
              <a:t> </a:t>
            </a:r>
            <a:r>
              <a:rPr lang="en-US" sz="2000" b="1" dirty="0" err="1">
                <a:effectLst/>
                <a:latin typeface="Times New Roman" panose="02020603050405020304" pitchFamily="18" charset="0"/>
                <a:ea typeface="Calibri" panose="020F0502020204030204" pitchFamily="34" charset="0"/>
              </a:rPr>
              <a:t>nghiệm</a:t>
            </a:r>
            <a:r>
              <a:rPr lang="en-US" sz="2000" b="1" dirty="0">
                <a:effectLst/>
                <a:latin typeface="Times New Roman" panose="02020603050405020304" pitchFamily="18" charset="0"/>
                <a:ea typeface="Calibri" panose="020F0502020204030204" pitchFamily="34" charset="0"/>
              </a:rPr>
              <a:t>:</a:t>
            </a:r>
            <a:endParaRPr lang="en-US" sz="2000" b="1" dirty="0">
              <a:effectLst/>
              <a:ea typeface="Calibri" panose="020F0502020204030204" pitchFamily="34" charset="0"/>
            </a:endParaRPr>
          </a:p>
          <a:p>
            <a:pPr marL="863600" lvl="0" indent="0" algn="just">
              <a:lnSpc>
                <a:spcPct val="107000"/>
              </a:lnSpc>
              <a:buFont typeface="Symbol" panose="05050102010706020507" pitchFamily="18"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cầm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tay (Điện thoại)</a:t>
            </a:r>
            <a:endParaRPr lang="en-US" sz="2000" dirty="0">
              <a:effectLst/>
              <a:ea typeface="Calibri" panose="020F0502020204030204" pitchFamily="34" charset="0"/>
              <a:cs typeface="Times New Roman" panose="02020603050405020304" pitchFamily="18" charset="0"/>
            </a:endParaRPr>
          </a:p>
          <a:p>
            <a:pPr marL="863600" lvl="0" indent="0" algn="just">
              <a:lnSpc>
                <a:spcPct val="107000"/>
              </a:lnSpc>
              <a:buFont typeface="Symbol" panose="05050102010706020507" pitchFamily="18"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thống</a:t>
            </a:r>
            <a:endParaRPr lang="en-US" sz="2000" dirty="0">
              <a:effectLst/>
              <a:ea typeface="Calibri" panose="020F0502020204030204" pitchFamily="34" charset="0"/>
              <a:cs typeface="Times New Roman" panose="02020603050405020304" pitchFamily="18" charset="0"/>
            </a:endParaRPr>
          </a:p>
          <a:p>
            <a:pPr marL="863600" lvl="0" indent="0" algn="just">
              <a:lnSpc>
                <a:spcPct val="107000"/>
              </a:lnSpc>
              <a:spcAft>
                <a:spcPts val="800"/>
              </a:spcAft>
              <a:buFont typeface="Symbol" panose="05050102010706020507" pitchFamily="18"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Ghi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so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sánh</a:t>
            </a:r>
            <a:endParaRPr lang="en-US" sz="2000" dirty="0">
              <a:effectLst/>
              <a:ea typeface="Calibri" panose="020F0502020204030204" pitchFamily="34" charset="0"/>
              <a:cs typeface="Times New Roman" panose="02020603050405020304" pitchFamily="18" charset="0"/>
            </a:endParaRPr>
          </a:p>
          <a:p>
            <a:pPr>
              <a:buNone/>
            </a:pPr>
            <a:endParaRPr lang="en-US" sz="2400" b="1" dirty="0"/>
          </a:p>
        </p:txBody>
      </p:sp>
    </p:spTree>
    <p:extLst>
      <p:ext uri="{BB962C8B-B14F-4D97-AF65-F5344CB8AC3E}">
        <p14:creationId xmlns:p14="http://schemas.microsoft.com/office/powerpoint/2010/main" val="244364404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12727-F80C-704A-8786-2FE9AA2CB71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208F424-B21F-B39A-E17B-EF52E8B42AFA}"/>
              </a:ext>
            </a:extLst>
          </p:cNvPr>
          <p:cNvSpPr/>
          <p:nvPr/>
        </p:nvSpPr>
        <p:spPr>
          <a:xfrm>
            <a:off x="719832" y="2603798"/>
            <a:ext cx="5142309" cy="642739"/>
          </a:xfrm>
          <a:prstGeom prst="rect">
            <a:avLst/>
          </a:prstGeom>
          <a:noFill/>
          <a:ln/>
        </p:spPr>
        <p:txBody>
          <a:bodyPr wrap="none" lIns="0" tIns="0" rIns="0" bIns="0" rtlCol="0" anchor="t"/>
          <a:lstStyle/>
          <a:p>
            <a:pPr>
              <a:lnSpc>
                <a:spcPts val="5041"/>
              </a:lnSpc>
            </a:pPr>
            <a:endParaRPr lang="en-US" sz="4042"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1ED5475E-FF38-84ED-622D-F0554679DE30}"/>
              </a:ext>
            </a:extLst>
          </p:cNvPr>
          <p:cNvSpPr/>
          <p:nvPr/>
        </p:nvSpPr>
        <p:spPr>
          <a:xfrm>
            <a:off x="719832" y="3740051"/>
            <a:ext cx="5125244" cy="329009"/>
          </a:xfrm>
          <a:prstGeom prst="rect">
            <a:avLst/>
          </a:prstGeom>
          <a:noFill/>
          <a:ln/>
        </p:spPr>
        <p:txBody>
          <a:bodyPr wrap="none" lIns="0" tIns="0" rIns="0" bIns="0" rtlCol="0" anchor="t"/>
          <a:lstStyle/>
          <a:p>
            <a:pPr>
              <a:lnSpc>
                <a:spcPts val="2583"/>
              </a:lnSpc>
            </a:pPr>
            <a:endParaRPr lang="en-US" sz="1583"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4309D825-2205-6208-68CF-594956CA180E}"/>
              </a:ext>
            </a:extLst>
          </p:cNvPr>
          <p:cNvSpPr/>
          <p:nvPr/>
        </p:nvSpPr>
        <p:spPr>
          <a:xfrm>
            <a:off x="6353275" y="3740051"/>
            <a:ext cx="5125244" cy="329009"/>
          </a:xfrm>
          <a:prstGeom prst="rect">
            <a:avLst/>
          </a:prstGeom>
          <a:noFill/>
          <a:ln/>
        </p:spPr>
        <p:txBody>
          <a:bodyPr wrap="none" lIns="0" tIns="0" rIns="0" bIns="0" rtlCol="0" anchor="t"/>
          <a:lstStyle/>
          <a:p>
            <a:pPr>
              <a:lnSpc>
                <a:spcPts val="2583"/>
              </a:lnSpc>
            </a:pPr>
            <a:endParaRPr lang="en-US" sz="1583"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4D09ACE-174E-EB8F-1372-6A7B5E9B6443}"/>
              </a:ext>
            </a:extLst>
          </p:cNvPr>
          <p:cNvSpPr txBox="1"/>
          <p:nvPr/>
        </p:nvSpPr>
        <p:spPr>
          <a:xfrm>
            <a:off x="178063" y="2509668"/>
            <a:ext cx="11835874" cy="830997"/>
          </a:xfrm>
          <a:prstGeom prst="rect">
            <a:avLst/>
          </a:prstGeom>
          <a:noFill/>
        </p:spPr>
        <p:txBody>
          <a:bodyPr wrap="square">
            <a:spAutoFit/>
          </a:bodyPr>
          <a:lstStyle/>
          <a:p>
            <a:pPr algn="ctr">
              <a:buSzPts val="3600"/>
            </a:pPr>
            <a:r>
              <a:rPr lang="vi-VN" sz="4800" dirty="0">
                <a:solidFill>
                  <a:schemeClr val="bg1"/>
                </a:solidFill>
                <a:latin typeface="Times New Roman" panose="02020603050405020304" pitchFamily="18" charset="0"/>
                <a:cs typeface="Times New Roman" panose="02020603050405020304" pitchFamily="18" charset="0"/>
              </a:rPr>
              <a:t>1. </a:t>
            </a:r>
            <a:r>
              <a:rPr lang="en-US" sz="4800" dirty="0" err="1">
                <a:solidFill>
                  <a:schemeClr val="bg1"/>
                </a:solidFill>
                <a:latin typeface="Times New Roman" panose="02020603050405020304" pitchFamily="18" charset="0"/>
                <a:cs typeface="Times New Roman" panose="02020603050405020304" pitchFamily="18" charset="0"/>
              </a:rPr>
              <a:t>NGHIÊN</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CỨU</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TỔNG</a:t>
            </a:r>
            <a:r>
              <a:rPr lang="en-US" sz="4800" dirty="0">
                <a:solidFill>
                  <a:schemeClr val="bg1"/>
                </a:solidFill>
                <a:latin typeface="Times New Roman" panose="02020603050405020304" pitchFamily="18" charset="0"/>
                <a:cs typeface="Times New Roman" panose="02020603050405020304" pitchFamily="18" charset="0"/>
              </a:rPr>
              <a:t> QUAN</a:t>
            </a:r>
            <a:endParaRPr lang="en-US" sz="4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4371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93BCAEB2-156D-E57A-9F2B-8703F118CA34}"/>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6AAD175A-8E46-6334-BD14-59494F26C56D}"/>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2800" b="1" dirty="0" err="1">
                <a:solidFill>
                  <a:schemeClr val="bg1"/>
                </a:solidFill>
                <a:effectLst/>
                <a:latin typeface="Times New Roman" panose="02020603050405020304" pitchFamily="18" charset="0"/>
                <a:ea typeface="Calibri" panose="020F0502020204030204" pitchFamily="34" charset="0"/>
              </a:rPr>
              <a:t>4.2.Kiểm</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tra</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và</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đánh</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giá</a:t>
            </a:r>
            <a:endParaRPr sz="2800" dirty="0">
              <a:solidFill>
                <a:schemeClr val="bg1"/>
              </a:solidFill>
            </a:endParaRPr>
          </a:p>
        </p:txBody>
      </p:sp>
      <p:sp>
        <p:nvSpPr>
          <p:cNvPr id="157" name="Google Shape;157;p26">
            <a:extLst>
              <a:ext uri="{FF2B5EF4-FFF2-40B4-BE49-F238E27FC236}">
                <a16:creationId xmlns:a16="http://schemas.microsoft.com/office/drawing/2014/main" id="{78A0A663-553B-0624-1D6F-0F10662D761C}"/>
              </a:ext>
            </a:extLst>
          </p:cNvPr>
          <p:cNvSpPr txBox="1">
            <a:spLocks noGrp="1"/>
          </p:cNvSpPr>
          <p:nvPr>
            <p:ph type="body" idx="1"/>
          </p:nvPr>
        </p:nvSpPr>
        <p:spPr>
          <a:xfrm>
            <a:off x="4385732" y="5431368"/>
            <a:ext cx="5317067" cy="1694603"/>
          </a:xfrm>
          <a:prstGeom prst="rect">
            <a:avLst/>
          </a:prstGeom>
          <a:noFill/>
          <a:ln>
            <a:noFill/>
          </a:ln>
        </p:spPr>
        <p:txBody>
          <a:bodyPr spcFirstLastPara="1" wrap="square" lIns="91425" tIns="45700" rIns="91425" bIns="45700" anchor="t" anchorCtr="0">
            <a:normAutofit/>
          </a:bodyPr>
          <a:lstStyle/>
          <a:p>
            <a:pPr>
              <a:buNone/>
            </a:pPr>
            <a:r>
              <a:rPr lang="en-US" sz="2000" b="1" dirty="0" err="1">
                <a:effectLst/>
                <a:ea typeface="Calibri" panose="020F0502020204030204" pitchFamily="34" charset="0"/>
              </a:rPr>
              <a:t>Bảng</a:t>
            </a:r>
            <a:r>
              <a:rPr lang="en-US" sz="2000" b="1" dirty="0">
                <a:effectLst/>
                <a:ea typeface="Calibri" panose="020F0502020204030204" pitchFamily="34" charset="0"/>
              </a:rPr>
              <a:t> so </a:t>
            </a:r>
            <a:r>
              <a:rPr lang="en-US" sz="2000" b="1" dirty="0" err="1">
                <a:effectLst/>
                <a:ea typeface="Calibri" panose="020F0502020204030204" pitchFamily="34" charset="0"/>
              </a:rPr>
              <a:t>sánh</a:t>
            </a:r>
            <a:r>
              <a:rPr lang="en-US" sz="2000" b="1" dirty="0">
                <a:effectLst/>
                <a:ea typeface="Calibri" panose="020F0502020204030204" pitchFamily="34" charset="0"/>
              </a:rPr>
              <a:t> </a:t>
            </a:r>
            <a:r>
              <a:rPr lang="en-US" sz="2000" b="1" dirty="0" err="1">
                <a:effectLst/>
                <a:ea typeface="Calibri" panose="020F0502020204030204" pitchFamily="34" charset="0"/>
              </a:rPr>
              <a:t>kết</a:t>
            </a:r>
            <a:r>
              <a:rPr lang="en-US" sz="2000" b="1" dirty="0">
                <a:effectLst/>
                <a:ea typeface="Calibri" panose="020F0502020204030204" pitchFamily="34" charset="0"/>
              </a:rPr>
              <a:t> </a:t>
            </a:r>
            <a:r>
              <a:rPr lang="en-US" sz="2000" b="1" dirty="0" err="1">
                <a:effectLst/>
                <a:ea typeface="Calibri" panose="020F0502020204030204" pitchFamily="34" charset="0"/>
              </a:rPr>
              <a:t>quả</a:t>
            </a:r>
            <a:r>
              <a:rPr lang="en-US" sz="2000" b="1" dirty="0">
                <a:effectLst/>
                <a:ea typeface="Calibri" panose="020F0502020204030204" pitchFamily="34" charset="0"/>
              </a:rPr>
              <a:t> </a:t>
            </a:r>
            <a:r>
              <a:rPr lang="en-US" sz="2000" b="1" dirty="0" err="1">
                <a:effectLst/>
                <a:ea typeface="Calibri" panose="020F0502020204030204" pitchFamily="34" charset="0"/>
              </a:rPr>
              <a:t>đo</a:t>
            </a:r>
            <a:endParaRPr lang="en-US" sz="2000" b="1" dirty="0"/>
          </a:p>
        </p:txBody>
      </p:sp>
      <p:pic>
        <p:nvPicPr>
          <p:cNvPr id="3" name="Picture 2" descr="A white paper with black text&#10;&#10;AI-generated content may be incorrect.">
            <a:extLst>
              <a:ext uri="{FF2B5EF4-FFF2-40B4-BE49-F238E27FC236}">
                <a16:creationId xmlns:a16="http://schemas.microsoft.com/office/drawing/2014/main" id="{0705597B-485B-2A93-E330-D4731D75D0BD}"/>
              </a:ext>
            </a:extLst>
          </p:cNvPr>
          <p:cNvPicPr>
            <a:picLocks noChangeAspect="1"/>
          </p:cNvPicPr>
          <p:nvPr/>
        </p:nvPicPr>
        <p:blipFill>
          <a:blip r:embed="rId3"/>
          <a:stretch>
            <a:fillRect/>
          </a:stretch>
        </p:blipFill>
        <p:spPr>
          <a:xfrm>
            <a:off x="558799" y="1763276"/>
            <a:ext cx="11260667" cy="3367523"/>
          </a:xfrm>
          <a:prstGeom prst="rect">
            <a:avLst/>
          </a:prstGeom>
        </p:spPr>
      </p:pic>
    </p:spTree>
    <p:extLst>
      <p:ext uri="{BB962C8B-B14F-4D97-AF65-F5344CB8AC3E}">
        <p14:creationId xmlns:p14="http://schemas.microsoft.com/office/powerpoint/2010/main" val="405988200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88D6334A-98CD-1FF9-5878-BD4A8B40FA7A}"/>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2CA578E0-1C31-79CC-27B7-2A4E43077C12}"/>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2800" b="1" dirty="0" err="1">
                <a:solidFill>
                  <a:schemeClr val="bg1"/>
                </a:solidFill>
                <a:effectLst/>
                <a:latin typeface="Times New Roman" panose="02020603050405020304" pitchFamily="18" charset="0"/>
                <a:ea typeface="Calibri" panose="020F0502020204030204" pitchFamily="34" charset="0"/>
              </a:rPr>
              <a:t>4.2.Kiểm</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tra</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và</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đánh</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giá</a:t>
            </a:r>
            <a:endParaRPr sz="2800" dirty="0">
              <a:solidFill>
                <a:schemeClr val="bg1"/>
              </a:solidFill>
            </a:endParaRPr>
          </a:p>
        </p:txBody>
      </p:sp>
      <p:sp>
        <p:nvSpPr>
          <p:cNvPr id="157" name="Google Shape;157;p26">
            <a:extLst>
              <a:ext uri="{FF2B5EF4-FFF2-40B4-BE49-F238E27FC236}">
                <a16:creationId xmlns:a16="http://schemas.microsoft.com/office/drawing/2014/main" id="{04846F1A-DAA5-E3E0-7965-F59F4E9D4CC8}"/>
              </a:ext>
            </a:extLst>
          </p:cNvPr>
          <p:cNvSpPr txBox="1">
            <a:spLocks noGrp="1"/>
          </p:cNvSpPr>
          <p:nvPr>
            <p:ph type="body" idx="1"/>
          </p:nvPr>
        </p:nvSpPr>
        <p:spPr>
          <a:xfrm>
            <a:off x="-1" y="1065473"/>
            <a:ext cx="12192001" cy="5506777"/>
          </a:xfrm>
          <a:prstGeom prst="rect">
            <a:avLst/>
          </a:prstGeom>
          <a:noFill/>
          <a:ln>
            <a:noFill/>
          </a:ln>
        </p:spPr>
        <p:txBody>
          <a:bodyPr spcFirstLastPara="1" wrap="square" lIns="91425" tIns="45700" rIns="91425" bIns="45700" anchor="t" anchorCtr="0">
            <a:normAutofit fontScale="92500" lnSpcReduction="10000"/>
          </a:bodyPr>
          <a:lstStyle/>
          <a:p>
            <a:pPr>
              <a:buFont typeface="Wingdings" panose="05000000000000000000" pitchFamily="2" charset="2"/>
              <a:buChar char="v"/>
            </a:pPr>
            <a:r>
              <a:rPr lang="en-US" sz="2400" b="1" dirty="0" err="1">
                <a:effectLst/>
                <a:ea typeface="Calibri" panose="020F0502020204030204" pitchFamily="34" charset="0"/>
              </a:rPr>
              <a:t>Thử</a:t>
            </a:r>
            <a:r>
              <a:rPr lang="en-US" sz="2400" b="1" dirty="0">
                <a:effectLst/>
                <a:ea typeface="Calibri" panose="020F0502020204030204" pitchFamily="34" charset="0"/>
              </a:rPr>
              <a:t> </a:t>
            </a:r>
            <a:r>
              <a:rPr lang="en-US" sz="2400" b="1" dirty="0" err="1">
                <a:effectLst/>
                <a:ea typeface="Calibri" panose="020F0502020204030204" pitchFamily="34" charset="0"/>
              </a:rPr>
              <a:t>nghiệm</a:t>
            </a:r>
            <a:r>
              <a:rPr lang="en-US" sz="2400" b="1" dirty="0">
                <a:effectLst/>
                <a:ea typeface="Calibri" panose="020F0502020204030204" pitchFamily="34" charset="0"/>
              </a:rPr>
              <a:t> </a:t>
            </a:r>
            <a:r>
              <a:rPr lang="en-US" sz="2400" b="1" dirty="0" err="1">
                <a:effectLst/>
                <a:ea typeface="Calibri" panose="020F0502020204030204" pitchFamily="34" charset="0"/>
              </a:rPr>
              <a:t>độ</a:t>
            </a:r>
            <a:r>
              <a:rPr lang="en-US" sz="2400" b="1" dirty="0">
                <a:effectLst/>
                <a:ea typeface="Calibri" panose="020F0502020204030204" pitchFamily="34" charset="0"/>
              </a:rPr>
              <a:t> </a:t>
            </a:r>
            <a:r>
              <a:rPr lang="en-US" sz="2400" b="1" dirty="0" err="1">
                <a:effectLst/>
                <a:ea typeface="Calibri" panose="020F0502020204030204" pitchFamily="34" charset="0"/>
              </a:rPr>
              <a:t>chính</a:t>
            </a:r>
            <a:r>
              <a:rPr lang="en-US" sz="2400" b="1" dirty="0">
                <a:effectLst/>
                <a:ea typeface="Calibri" panose="020F0502020204030204" pitchFamily="34" charset="0"/>
              </a:rPr>
              <a:t> </a:t>
            </a:r>
            <a:r>
              <a:rPr lang="en-US" sz="2400" b="1" dirty="0" err="1">
                <a:effectLst/>
                <a:ea typeface="Calibri" panose="020F0502020204030204" pitchFamily="34" charset="0"/>
              </a:rPr>
              <a:t>xác</a:t>
            </a:r>
            <a:r>
              <a:rPr lang="en-US" sz="2400" b="1" dirty="0">
                <a:effectLst/>
                <a:ea typeface="Calibri" panose="020F0502020204030204" pitchFamily="34" charset="0"/>
              </a:rPr>
              <a:t> </a:t>
            </a:r>
            <a:r>
              <a:rPr lang="en-US" sz="2400" b="1" dirty="0" err="1">
                <a:effectLst/>
                <a:ea typeface="Calibri" panose="020F0502020204030204" pitchFamily="34" charset="0"/>
              </a:rPr>
              <a:t>của</a:t>
            </a:r>
            <a:r>
              <a:rPr lang="en-US" sz="2400" b="1" dirty="0">
                <a:effectLst/>
                <a:ea typeface="Calibri" panose="020F0502020204030204" pitchFamily="34" charset="0"/>
              </a:rPr>
              <a:t> module LORA</a:t>
            </a:r>
          </a:p>
          <a:p>
            <a:pPr algn="just">
              <a:lnSpc>
                <a:spcPct val="107000"/>
              </a:lnSpc>
              <a:spcAft>
                <a:spcPts val="800"/>
              </a:spcAft>
              <a:buNone/>
            </a:pPr>
            <a:r>
              <a:rPr lang="en-US" sz="2400" b="1" dirty="0">
                <a:ea typeface="Calibri" panose="020F0502020204030204" pitchFamily="34" charset="0"/>
              </a:rPr>
              <a:t>   </a:t>
            </a:r>
          </a:p>
          <a:p>
            <a:pPr algn="just">
              <a:lnSpc>
                <a:spcPct val="107000"/>
              </a:lnSpc>
              <a:spcAft>
                <a:spcPts val="800"/>
              </a:spcAft>
              <a:buNone/>
            </a:pPr>
            <a:endParaRPr lang="en-US" sz="2400" b="1" dirty="0">
              <a:ea typeface="Calibri" panose="020F0502020204030204" pitchFamily="34" charset="0"/>
            </a:endParaRPr>
          </a:p>
          <a:p>
            <a:pPr algn="just">
              <a:lnSpc>
                <a:spcPct val="107000"/>
              </a:lnSpc>
              <a:spcAft>
                <a:spcPts val="800"/>
              </a:spcAft>
              <a:buNone/>
            </a:pPr>
            <a:endParaRPr lang="en-US" sz="2400" b="1" dirty="0">
              <a:ea typeface="Calibri" panose="020F0502020204030204" pitchFamily="34" charset="0"/>
            </a:endParaRPr>
          </a:p>
          <a:p>
            <a:pPr algn="just">
              <a:lnSpc>
                <a:spcPct val="107000"/>
              </a:lnSpc>
              <a:spcAft>
                <a:spcPts val="800"/>
              </a:spcAft>
              <a:buNone/>
            </a:pPr>
            <a:endParaRPr lang="en-US" sz="2400" b="1" dirty="0">
              <a:ea typeface="Calibri" panose="020F0502020204030204" pitchFamily="34" charset="0"/>
            </a:endParaRPr>
          </a:p>
          <a:p>
            <a:pPr algn="just">
              <a:lnSpc>
                <a:spcPct val="107000"/>
              </a:lnSpc>
              <a:spcAft>
                <a:spcPts val="800"/>
              </a:spcAft>
              <a:buNone/>
            </a:pPr>
            <a:endParaRPr lang="en-US" sz="2400" b="1" dirty="0">
              <a:ea typeface="Calibri" panose="020F0502020204030204" pitchFamily="34" charset="0"/>
            </a:endParaRPr>
          </a:p>
          <a:p>
            <a:pPr algn="just">
              <a:lnSpc>
                <a:spcPct val="107000"/>
              </a:lnSpc>
              <a:spcAft>
                <a:spcPts val="800"/>
              </a:spcAft>
              <a:buNone/>
            </a:pPr>
            <a:endParaRPr lang="en-US" sz="2400" b="1" dirty="0">
              <a:ea typeface="Calibri" panose="020F0502020204030204" pitchFamily="34" charset="0"/>
            </a:endParaRPr>
          </a:p>
          <a:p>
            <a:pPr algn="just">
              <a:lnSpc>
                <a:spcPct val="107000"/>
              </a:lnSpc>
              <a:spcAft>
                <a:spcPts val="800"/>
              </a:spcAft>
              <a:buNone/>
            </a:pPr>
            <a:endParaRPr lang="en-US" sz="2400" b="1" dirty="0">
              <a:ea typeface="Calibri" panose="020F0502020204030204" pitchFamily="34" charset="0"/>
            </a:endParaRPr>
          </a:p>
          <a:p>
            <a:pPr algn="just">
              <a:lnSpc>
                <a:spcPct val="107000"/>
              </a:lnSpc>
              <a:spcAft>
                <a:spcPts val="800"/>
              </a:spcAft>
              <a:buNone/>
            </a:pPr>
            <a:r>
              <a:rPr lang="en-US" sz="2400" b="1" dirty="0">
                <a:ea typeface="Calibri" panose="020F0502020204030204" pitchFamily="34" charset="0"/>
              </a:rPr>
              <a:t> </a:t>
            </a:r>
          </a:p>
          <a:p>
            <a:pPr algn="ctr">
              <a:lnSpc>
                <a:spcPct val="107000"/>
              </a:lnSpc>
              <a:spcAft>
                <a:spcPts val="800"/>
              </a:spcAft>
              <a:buNone/>
            </a:pPr>
            <a:r>
              <a:rPr lang="en-US" sz="2200" b="1" dirty="0" err="1">
                <a:effectLst/>
                <a:ea typeface="Calibri" panose="020F0502020204030204" pitchFamily="34" charset="0"/>
              </a:rPr>
              <a:t>Kết</a:t>
            </a:r>
            <a:r>
              <a:rPr lang="en-US" sz="2200" b="1" dirty="0">
                <a:effectLst/>
                <a:ea typeface="Calibri" panose="020F0502020204030204" pitchFamily="34" charset="0"/>
              </a:rPr>
              <a:t> </a:t>
            </a:r>
            <a:r>
              <a:rPr lang="en-US" sz="2200" b="1" dirty="0" err="1">
                <a:effectLst/>
                <a:ea typeface="Calibri" panose="020F0502020204030204" pitchFamily="34" charset="0"/>
              </a:rPr>
              <a:t>quả</a:t>
            </a:r>
            <a:r>
              <a:rPr lang="en-US" sz="2200" b="1" dirty="0">
                <a:effectLst/>
                <a:ea typeface="Calibri" panose="020F0502020204030204" pitchFamily="34" charset="0"/>
              </a:rPr>
              <a:t> so </a:t>
            </a:r>
            <a:r>
              <a:rPr lang="en-US" sz="2200" b="1" dirty="0" err="1">
                <a:effectLst/>
                <a:ea typeface="Calibri" panose="020F0502020204030204" pitchFamily="34" charset="0"/>
              </a:rPr>
              <a:t>sánh</a:t>
            </a:r>
            <a:r>
              <a:rPr lang="en-US" sz="2200" b="1" dirty="0">
                <a:effectLst/>
                <a:ea typeface="Calibri" panose="020F0502020204030204" pitchFamily="34" charset="0"/>
              </a:rPr>
              <a:t> </a:t>
            </a:r>
            <a:r>
              <a:rPr lang="en-US" sz="2200" b="1" dirty="0" err="1">
                <a:effectLst/>
                <a:ea typeface="Calibri" panose="020F0502020204030204" pitchFamily="34" charset="0"/>
              </a:rPr>
              <a:t>độ</a:t>
            </a:r>
            <a:r>
              <a:rPr lang="en-US" sz="2200" b="1" dirty="0">
                <a:effectLst/>
                <a:ea typeface="Calibri" panose="020F0502020204030204" pitchFamily="34" charset="0"/>
              </a:rPr>
              <a:t> </a:t>
            </a:r>
            <a:r>
              <a:rPr lang="en-US" sz="2200" b="1" dirty="0" err="1">
                <a:effectLst/>
                <a:ea typeface="Calibri" panose="020F0502020204030204" pitchFamily="34" charset="0"/>
              </a:rPr>
              <a:t>chính</a:t>
            </a:r>
            <a:r>
              <a:rPr lang="en-US" sz="2200" b="1" dirty="0">
                <a:effectLst/>
                <a:ea typeface="Calibri" panose="020F0502020204030204" pitchFamily="34" charset="0"/>
              </a:rPr>
              <a:t> </a:t>
            </a:r>
            <a:r>
              <a:rPr lang="en-US" sz="2200" b="1" dirty="0" err="1">
                <a:effectLst/>
                <a:ea typeface="Calibri" panose="020F0502020204030204" pitchFamily="34" charset="0"/>
              </a:rPr>
              <a:t>của</a:t>
            </a:r>
            <a:r>
              <a:rPr lang="en-US" sz="2200" b="1" dirty="0">
                <a:effectLst/>
                <a:ea typeface="Calibri" panose="020F0502020204030204" pitchFamily="34" charset="0"/>
              </a:rPr>
              <a:t> module LORA</a:t>
            </a:r>
            <a:endParaRPr lang="en-US" sz="2200" b="1" dirty="0">
              <a:ea typeface="Calibri" panose="020F0502020204030204" pitchFamily="34" charset="0"/>
            </a:endParaRPr>
          </a:p>
          <a:p>
            <a:pPr algn="just">
              <a:lnSpc>
                <a:spcPct val="107000"/>
              </a:lnSpc>
              <a:spcAft>
                <a:spcPts val="800"/>
              </a:spcAft>
              <a:buNone/>
            </a:pPr>
            <a:endParaRPr lang="en-US" sz="2400" b="1" dirty="0"/>
          </a:p>
        </p:txBody>
      </p:sp>
      <p:pic>
        <p:nvPicPr>
          <p:cNvPr id="3" name="Picture 2" descr="A table with text and numbers&#10;&#10;AI-generated content may be incorrect.">
            <a:extLst>
              <a:ext uri="{FF2B5EF4-FFF2-40B4-BE49-F238E27FC236}">
                <a16:creationId xmlns:a16="http://schemas.microsoft.com/office/drawing/2014/main" id="{947CC7A0-B8B6-A746-1EEA-A8609E5C38DF}"/>
              </a:ext>
            </a:extLst>
          </p:cNvPr>
          <p:cNvPicPr>
            <a:picLocks noChangeAspect="1"/>
          </p:cNvPicPr>
          <p:nvPr/>
        </p:nvPicPr>
        <p:blipFill>
          <a:blip r:embed="rId3"/>
          <a:stretch>
            <a:fillRect/>
          </a:stretch>
        </p:blipFill>
        <p:spPr>
          <a:xfrm>
            <a:off x="546100" y="1602468"/>
            <a:ext cx="10363200" cy="4432786"/>
          </a:xfrm>
          <a:prstGeom prst="rect">
            <a:avLst/>
          </a:prstGeom>
        </p:spPr>
      </p:pic>
    </p:spTree>
    <p:extLst>
      <p:ext uri="{BB962C8B-B14F-4D97-AF65-F5344CB8AC3E}">
        <p14:creationId xmlns:p14="http://schemas.microsoft.com/office/powerpoint/2010/main" val="140176369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A430F0F4-B496-5801-268B-B51D67656993}"/>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F9829ADB-2E85-A1A7-3972-F6476625A231}"/>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2800" b="1" dirty="0" err="1">
                <a:solidFill>
                  <a:schemeClr val="bg1"/>
                </a:solidFill>
                <a:effectLst/>
                <a:latin typeface="Times New Roman" panose="02020603050405020304" pitchFamily="18" charset="0"/>
                <a:ea typeface="Calibri" panose="020F0502020204030204" pitchFamily="34" charset="0"/>
              </a:rPr>
              <a:t>4.2.Kiểm</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tra</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và</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đánh</a:t>
            </a:r>
            <a:r>
              <a:rPr lang="en-US" sz="2800" b="1" dirty="0">
                <a:solidFill>
                  <a:schemeClr val="bg1"/>
                </a:solidFill>
                <a:effectLst/>
                <a:latin typeface="Times New Roman" panose="02020603050405020304" pitchFamily="18" charset="0"/>
                <a:ea typeface="Calibri" panose="020F0502020204030204" pitchFamily="34" charset="0"/>
              </a:rPr>
              <a:t> </a:t>
            </a:r>
            <a:r>
              <a:rPr lang="en-US" sz="2800" b="1" dirty="0" err="1">
                <a:solidFill>
                  <a:schemeClr val="bg1"/>
                </a:solidFill>
                <a:effectLst/>
                <a:latin typeface="Times New Roman" panose="02020603050405020304" pitchFamily="18" charset="0"/>
                <a:ea typeface="Calibri" panose="020F0502020204030204" pitchFamily="34" charset="0"/>
              </a:rPr>
              <a:t>giá</a:t>
            </a:r>
            <a:endParaRPr sz="2800" dirty="0">
              <a:solidFill>
                <a:schemeClr val="bg1"/>
              </a:solidFill>
            </a:endParaRPr>
          </a:p>
        </p:txBody>
      </p:sp>
      <p:sp>
        <p:nvSpPr>
          <p:cNvPr id="157" name="Google Shape;157;p26">
            <a:extLst>
              <a:ext uri="{FF2B5EF4-FFF2-40B4-BE49-F238E27FC236}">
                <a16:creationId xmlns:a16="http://schemas.microsoft.com/office/drawing/2014/main" id="{259CB71A-AA59-7AB2-A0D5-5A6D836018FA}"/>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err="1">
                <a:effectLst/>
                <a:ea typeface="Calibri" panose="020F0502020204030204" pitchFamily="34" charset="0"/>
              </a:rPr>
              <a:t>Đánh</a:t>
            </a:r>
            <a:r>
              <a:rPr lang="en-US" sz="2400" b="1" dirty="0">
                <a:effectLst/>
                <a:ea typeface="Calibri" panose="020F0502020204030204" pitchFamily="34" charset="0"/>
              </a:rPr>
              <a:t> </a:t>
            </a:r>
            <a:r>
              <a:rPr lang="en-US" sz="2400" b="1" dirty="0" err="1">
                <a:effectLst/>
                <a:ea typeface="Calibri" panose="020F0502020204030204" pitchFamily="34" charset="0"/>
              </a:rPr>
              <a:t>giá</a:t>
            </a:r>
            <a:r>
              <a:rPr lang="en-US" sz="2400" b="1" dirty="0">
                <a:effectLst/>
                <a:ea typeface="Calibri" panose="020F0502020204030204" pitchFamily="34" charset="0"/>
              </a:rPr>
              <a:t> </a:t>
            </a:r>
            <a:r>
              <a:rPr lang="en-US" sz="2400" b="1" dirty="0" err="1">
                <a:effectLst/>
                <a:ea typeface="Calibri" panose="020F0502020204030204" pitchFamily="34" charset="0"/>
              </a:rPr>
              <a:t>chung</a:t>
            </a:r>
            <a:r>
              <a:rPr lang="en-US" sz="2400" b="1" dirty="0">
                <a:effectLst/>
                <a:ea typeface="Calibri" panose="020F0502020204030204" pitchFamily="34" charset="0"/>
              </a:rPr>
              <a:t> </a:t>
            </a:r>
            <a:r>
              <a:rPr lang="en-US" sz="2400" b="1" dirty="0" err="1">
                <a:effectLst/>
                <a:ea typeface="Calibri" panose="020F0502020204030204" pitchFamily="34" charset="0"/>
              </a:rPr>
              <a:t>các</a:t>
            </a:r>
            <a:r>
              <a:rPr lang="en-US" sz="2400" b="1" dirty="0">
                <a:effectLst/>
                <a:ea typeface="Calibri" panose="020F0502020204030204" pitchFamily="34" charset="0"/>
              </a:rPr>
              <a:t> </a:t>
            </a:r>
            <a:r>
              <a:rPr lang="en-US" sz="2400" b="1" dirty="0" err="1">
                <a:effectLst/>
                <a:ea typeface="Calibri" panose="020F0502020204030204" pitchFamily="34" charset="0"/>
              </a:rPr>
              <a:t>thử</a:t>
            </a:r>
            <a:r>
              <a:rPr lang="en-US" sz="2400" b="1" dirty="0">
                <a:effectLst/>
                <a:ea typeface="Calibri" panose="020F0502020204030204" pitchFamily="34" charset="0"/>
              </a:rPr>
              <a:t> </a:t>
            </a:r>
            <a:r>
              <a:rPr lang="en-US" sz="2400" b="1" dirty="0" err="1">
                <a:effectLst/>
                <a:ea typeface="Calibri" panose="020F0502020204030204" pitchFamily="34" charset="0"/>
              </a:rPr>
              <a:t>nghiệm</a:t>
            </a:r>
            <a:r>
              <a:rPr lang="en-US" sz="2400" b="1" dirty="0">
                <a:ea typeface="Calibri" panose="020F0502020204030204" pitchFamily="34" charset="0"/>
              </a:rPr>
              <a:t>   </a:t>
            </a:r>
          </a:p>
          <a:p>
            <a:pPr marL="342900" indent="0" algn="just">
              <a:lnSpc>
                <a:spcPct val="100000"/>
              </a:lnSpc>
              <a:buNone/>
            </a:pPr>
            <a:r>
              <a:rPr lang="vi-VN" sz="2000" dirty="0">
                <a:effectLst/>
                <a:latin typeface="Times New Roman" panose="02020603050405020304" pitchFamily="18" charset="0"/>
                <a:ea typeface="Times New Roman" panose="02020603050405020304" pitchFamily="18" charset="0"/>
              </a:rPr>
              <a:t>Dựa trên các thử nghiệm đã thực hiện, hệ thống giám sát nhiệt độ, độ ẩm qua LoRa hoạt động ổn định với mức độ chính xác cao. Đối với cảm biến nhiệt độ DHT11, sai số giữa các lần đo so với thiết bị đo cầm tay không đáng kể, cho thấy cảm biến hoạt động tốt trong phạm vi yêu cầu. Độ sai lệch nhỏ nhất là 0,4 độ và lớn nhất là 0,9 độ, trong phạm vi chấp nhận được đối với loại cảm biến này.</a:t>
            </a:r>
            <a:endParaRPr lang="en-US" sz="2000" dirty="0">
              <a:effectLst/>
              <a:latin typeface="Times New Roman" panose="02020603050405020304" pitchFamily="18" charset="0"/>
              <a:ea typeface="Times New Roman" panose="02020603050405020304" pitchFamily="18" charset="0"/>
            </a:endParaRPr>
          </a:p>
          <a:p>
            <a:pPr marL="342900" indent="0" algn="just">
              <a:lnSpc>
                <a:spcPct val="100000"/>
              </a:lnSpc>
              <a:buNone/>
            </a:pPr>
            <a:r>
              <a:rPr lang="vi-VN" sz="2000" dirty="0">
                <a:effectLst/>
                <a:latin typeface="Times New Roman" panose="02020603050405020304" pitchFamily="18" charset="0"/>
                <a:ea typeface="Times New Roman" panose="02020603050405020304" pitchFamily="18" charset="0"/>
              </a:rPr>
              <a:t>Đối với module LoRa, quá trình truyền nhận dữ liệu cũng đạt kết quả khả quan trong khoảng cách lên đến 600m trong môi trường đô thị phức tạp, nhưng bắt đầu gặp vấn đề khi khoảng cách vượt quá 650m. Điều này phù hợp với thực tế, khi các yếu tố như nhiễu sóng, vật cản và mật độ các tòa nhà cao tầng ảnh hưởng lớn đến khả năng truyền dữ liệu của LoRa. Với điều kiện thử nghiệm ở các khu vực ít chướng ngại vật hơn, khoảng cách truyền có thể sẽ cải thiện đáng kể.</a:t>
            </a:r>
            <a:endParaRPr lang="en-US" sz="2000" dirty="0">
              <a:effectLst/>
              <a:latin typeface="Times New Roman" panose="02020603050405020304" pitchFamily="18" charset="0"/>
              <a:ea typeface="Times New Roman" panose="02020603050405020304" pitchFamily="18"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spTree>
    <p:extLst>
      <p:ext uri="{BB962C8B-B14F-4D97-AF65-F5344CB8AC3E}">
        <p14:creationId xmlns:p14="http://schemas.microsoft.com/office/powerpoint/2010/main" val="286707889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DF9CC104-055D-7D72-9AB1-2006D4EDF900}"/>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AD3B7B08-F450-4240-F94C-291AE5F99180}"/>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170DDAA8-59E2-B7EB-02B4-6600F54C6436}"/>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truyền</a:t>
            </a:r>
            <a:r>
              <a:rPr lang="en-US" sz="2400" b="1" dirty="0">
                <a:ea typeface="Calibri" panose="020F0502020204030204" pitchFamily="34" charset="0"/>
              </a:rPr>
              <a:t> </a:t>
            </a: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descr="A screenshot of a computer program&#10;&#10;AI-generated content may be incorrect.">
            <a:extLst>
              <a:ext uri="{FF2B5EF4-FFF2-40B4-BE49-F238E27FC236}">
                <a16:creationId xmlns:a16="http://schemas.microsoft.com/office/drawing/2014/main" id="{99143575-6848-1B1A-4EA9-37ED6992E80C}"/>
              </a:ext>
            </a:extLst>
          </p:cNvPr>
          <p:cNvPicPr>
            <a:picLocks noChangeAspect="1"/>
          </p:cNvPicPr>
          <p:nvPr/>
        </p:nvPicPr>
        <p:blipFill>
          <a:blip r:embed="rId3"/>
          <a:stretch>
            <a:fillRect/>
          </a:stretch>
        </p:blipFill>
        <p:spPr>
          <a:xfrm>
            <a:off x="1485900" y="1690962"/>
            <a:ext cx="9069066" cy="4858428"/>
          </a:xfrm>
          <a:prstGeom prst="rect">
            <a:avLst/>
          </a:prstGeom>
        </p:spPr>
      </p:pic>
    </p:spTree>
    <p:extLst>
      <p:ext uri="{BB962C8B-B14F-4D97-AF65-F5344CB8AC3E}">
        <p14:creationId xmlns:p14="http://schemas.microsoft.com/office/powerpoint/2010/main" val="266396730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FBF7C99D-2044-2A59-8F0D-57909675EBB2}"/>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DE4A65B9-D6A3-BB1E-6B39-83EA2E1B32F5}"/>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6F64C47E-DBDF-70B1-9711-65F9CC5C6791}"/>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truyền</a:t>
            </a:r>
            <a:r>
              <a:rPr lang="en-US" sz="2400" b="1" dirty="0">
                <a:ea typeface="Calibri" panose="020F0502020204030204" pitchFamily="34" charset="0"/>
              </a:rPr>
              <a:t> </a:t>
            </a: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D44AB040-E00D-38F9-86E8-1B7F9B1BCB48}"/>
              </a:ext>
            </a:extLst>
          </p:cNvPr>
          <p:cNvPicPr>
            <a:picLocks noChangeAspect="1"/>
          </p:cNvPicPr>
          <p:nvPr/>
        </p:nvPicPr>
        <p:blipFill>
          <a:blip r:embed="rId3"/>
          <a:srcRect/>
          <a:stretch/>
        </p:blipFill>
        <p:spPr>
          <a:xfrm>
            <a:off x="2183130" y="1384609"/>
            <a:ext cx="9069066" cy="4669892"/>
          </a:xfrm>
          <a:prstGeom prst="rect">
            <a:avLst/>
          </a:prstGeom>
        </p:spPr>
      </p:pic>
      <p:pic>
        <p:nvPicPr>
          <p:cNvPr id="8" name="Picture 7">
            <a:extLst>
              <a:ext uri="{FF2B5EF4-FFF2-40B4-BE49-F238E27FC236}">
                <a16:creationId xmlns:a16="http://schemas.microsoft.com/office/drawing/2014/main" id="{D540B2DF-DF36-D056-BEE9-6C779130D301}"/>
              </a:ext>
            </a:extLst>
          </p:cNvPr>
          <p:cNvPicPr>
            <a:picLocks noChangeAspect="1"/>
          </p:cNvPicPr>
          <p:nvPr/>
        </p:nvPicPr>
        <p:blipFill>
          <a:blip r:embed="rId4"/>
          <a:stretch>
            <a:fillRect/>
          </a:stretch>
        </p:blipFill>
        <p:spPr>
          <a:xfrm>
            <a:off x="2183130" y="6054501"/>
            <a:ext cx="9069066" cy="523948"/>
          </a:xfrm>
          <a:prstGeom prst="rect">
            <a:avLst/>
          </a:prstGeom>
        </p:spPr>
      </p:pic>
    </p:spTree>
    <p:extLst>
      <p:ext uri="{BB962C8B-B14F-4D97-AF65-F5344CB8AC3E}">
        <p14:creationId xmlns:p14="http://schemas.microsoft.com/office/powerpoint/2010/main" val="154392119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45091C7F-C6CA-6C68-4695-3674C449495A}"/>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245DEF1A-B17E-2735-CD45-47843D1CD3F6}"/>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14FBBC93-88AF-8E97-22C5-15D2009525AD}"/>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7136BDB5-9DF2-13A0-0A6F-C76C6B585B57}"/>
              </a:ext>
            </a:extLst>
          </p:cNvPr>
          <p:cNvPicPr>
            <a:picLocks noChangeAspect="1"/>
          </p:cNvPicPr>
          <p:nvPr/>
        </p:nvPicPr>
        <p:blipFill>
          <a:blip r:embed="rId3"/>
          <a:srcRect/>
          <a:stretch/>
        </p:blipFill>
        <p:spPr>
          <a:xfrm>
            <a:off x="1151466" y="1686720"/>
            <a:ext cx="10024533" cy="4669892"/>
          </a:xfrm>
          <a:prstGeom prst="rect">
            <a:avLst/>
          </a:prstGeom>
        </p:spPr>
      </p:pic>
    </p:spTree>
    <p:extLst>
      <p:ext uri="{BB962C8B-B14F-4D97-AF65-F5344CB8AC3E}">
        <p14:creationId xmlns:p14="http://schemas.microsoft.com/office/powerpoint/2010/main" val="265702290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BE33BB37-D96D-0662-8321-051311951941}"/>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19469D5A-F02D-197F-8D49-2282D333950D}"/>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553A98A1-64DC-9FF7-A637-7ACA3BA04D06}"/>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8C159D40-9952-5D41-5FF7-993DBED7C5CB}"/>
              </a:ext>
            </a:extLst>
          </p:cNvPr>
          <p:cNvPicPr>
            <a:picLocks noChangeAspect="1"/>
          </p:cNvPicPr>
          <p:nvPr/>
        </p:nvPicPr>
        <p:blipFill>
          <a:blip r:embed="rId3"/>
          <a:srcRect/>
          <a:stretch/>
        </p:blipFill>
        <p:spPr>
          <a:xfrm>
            <a:off x="897466" y="1677418"/>
            <a:ext cx="10024533" cy="4654629"/>
          </a:xfrm>
          <a:prstGeom prst="rect">
            <a:avLst/>
          </a:prstGeom>
        </p:spPr>
      </p:pic>
    </p:spTree>
    <p:extLst>
      <p:ext uri="{BB962C8B-B14F-4D97-AF65-F5344CB8AC3E}">
        <p14:creationId xmlns:p14="http://schemas.microsoft.com/office/powerpoint/2010/main" val="427532458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5D2B6D46-A2DC-668E-21CE-570CDB913C57}"/>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5D44A707-4E03-6B86-06A1-636D109D50C7}"/>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8A9343EA-D413-D74C-CFD4-F7459925DB71}"/>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28EBE430-0E05-0A28-443F-92D3BDC9FA8B}"/>
              </a:ext>
            </a:extLst>
          </p:cNvPr>
          <p:cNvPicPr>
            <a:picLocks noChangeAspect="1"/>
          </p:cNvPicPr>
          <p:nvPr/>
        </p:nvPicPr>
        <p:blipFill>
          <a:blip r:embed="rId3"/>
          <a:srcRect/>
          <a:stretch/>
        </p:blipFill>
        <p:spPr>
          <a:xfrm>
            <a:off x="1320800" y="1677418"/>
            <a:ext cx="9431867" cy="4654629"/>
          </a:xfrm>
          <a:prstGeom prst="rect">
            <a:avLst/>
          </a:prstGeom>
        </p:spPr>
      </p:pic>
    </p:spTree>
    <p:extLst>
      <p:ext uri="{BB962C8B-B14F-4D97-AF65-F5344CB8AC3E}">
        <p14:creationId xmlns:p14="http://schemas.microsoft.com/office/powerpoint/2010/main" val="166644427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51FBEF87-25A9-072D-4BAA-D579D5519C36}"/>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003F313D-06A0-C425-41F4-C4D25DC07EE6}"/>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code chạy chương trình</a:t>
            </a:r>
            <a:endParaRPr lang="vi-VN" sz="3200" dirty="0">
              <a:solidFill>
                <a:schemeClr val="bg1"/>
              </a:solidFill>
            </a:endParaRPr>
          </a:p>
        </p:txBody>
      </p:sp>
      <p:sp>
        <p:nvSpPr>
          <p:cNvPr id="157" name="Google Shape;157;p26">
            <a:extLst>
              <a:ext uri="{FF2B5EF4-FFF2-40B4-BE49-F238E27FC236}">
                <a16:creationId xmlns:a16="http://schemas.microsoft.com/office/drawing/2014/main" id="{63C99303-F031-CC75-D611-8031EAEA031A}"/>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B73DD3B1-D374-F4FD-395E-7A1D220154D2}"/>
              </a:ext>
            </a:extLst>
          </p:cNvPr>
          <p:cNvPicPr>
            <a:picLocks noChangeAspect="1"/>
          </p:cNvPicPr>
          <p:nvPr/>
        </p:nvPicPr>
        <p:blipFill>
          <a:blip r:embed="rId3"/>
          <a:srcRect/>
          <a:stretch/>
        </p:blipFill>
        <p:spPr>
          <a:xfrm>
            <a:off x="1320800" y="1858378"/>
            <a:ext cx="9431867" cy="4292708"/>
          </a:xfrm>
          <a:prstGeom prst="rect">
            <a:avLst/>
          </a:prstGeom>
        </p:spPr>
      </p:pic>
    </p:spTree>
    <p:extLst>
      <p:ext uri="{BB962C8B-B14F-4D97-AF65-F5344CB8AC3E}">
        <p14:creationId xmlns:p14="http://schemas.microsoft.com/office/powerpoint/2010/main" val="8416407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5BE8BC26-35E8-3380-2F7D-EE1208AA4E75}"/>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DC5C4CEA-F5C4-159D-5CCE-01A012BAC8BC}"/>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83058E28-76C9-60B3-3801-8E74F2A9CF7E}"/>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99F37C74-CEAF-53DD-2D96-A2E416ED2FF2}"/>
              </a:ext>
            </a:extLst>
          </p:cNvPr>
          <p:cNvPicPr>
            <a:picLocks noChangeAspect="1"/>
          </p:cNvPicPr>
          <p:nvPr/>
        </p:nvPicPr>
        <p:blipFill>
          <a:blip r:embed="rId3"/>
          <a:srcRect/>
          <a:stretch/>
        </p:blipFill>
        <p:spPr>
          <a:xfrm>
            <a:off x="1380065" y="1822838"/>
            <a:ext cx="9431867" cy="2427429"/>
          </a:xfrm>
          <a:prstGeom prst="rect">
            <a:avLst/>
          </a:prstGeom>
        </p:spPr>
      </p:pic>
      <p:pic>
        <p:nvPicPr>
          <p:cNvPr id="4" name="Picture 3" descr="A black rectangular object with white dots&#10;&#10;AI-generated content may be incorrect.">
            <a:extLst>
              <a:ext uri="{FF2B5EF4-FFF2-40B4-BE49-F238E27FC236}">
                <a16:creationId xmlns:a16="http://schemas.microsoft.com/office/drawing/2014/main" id="{58E34A39-894D-8732-30C7-06C48E102C88}"/>
              </a:ext>
            </a:extLst>
          </p:cNvPr>
          <p:cNvPicPr>
            <a:picLocks noChangeAspect="1"/>
          </p:cNvPicPr>
          <p:nvPr/>
        </p:nvPicPr>
        <p:blipFill>
          <a:blip r:embed="rId4"/>
          <a:stretch>
            <a:fillRect/>
          </a:stretch>
        </p:blipFill>
        <p:spPr>
          <a:xfrm>
            <a:off x="1380064" y="4250267"/>
            <a:ext cx="9431867" cy="1542260"/>
          </a:xfrm>
          <a:prstGeom prst="rect">
            <a:avLst/>
          </a:prstGeom>
        </p:spPr>
      </p:pic>
    </p:spTree>
    <p:extLst>
      <p:ext uri="{BB962C8B-B14F-4D97-AF65-F5344CB8AC3E}">
        <p14:creationId xmlns:p14="http://schemas.microsoft.com/office/powerpoint/2010/main" val="118610595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FBB9907F-832C-2B2E-2925-06C40125610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CBB6F85-129B-9B28-6476-0DC20A539F53}"/>
              </a:ext>
            </a:extLst>
          </p:cNvPr>
          <p:cNvSpPr>
            <a:spLocks noGrp="1"/>
          </p:cNvSpPr>
          <p:nvPr>
            <p:ph type="body" idx="1"/>
          </p:nvPr>
        </p:nvSpPr>
        <p:spPr>
          <a:xfrm>
            <a:off x="411480" y="1154430"/>
            <a:ext cx="11224260" cy="5447756"/>
          </a:xfrm>
        </p:spPr>
        <p:txBody>
          <a:bodyPr numCol="2">
            <a:normAutofit/>
          </a:bodyPr>
          <a:lstStyle/>
          <a:p>
            <a:pPr>
              <a:buFont typeface="Wingdings" panose="05000000000000000000" pitchFamily="2" charset="2"/>
              <a:buChar char="v"/>
            </a:pPr>
            <a:r>
              <a:rPr lang="en-US" sz="2400" b="1" dirty="0" err="1"/>
              <a:t>Giới</a:t>
            </a:r>
            <a:r>
              <a:rPr lang="en-US" sz="2400" b="1" dirty="0"/>
              <a:t> </a:t>
            </a:r>
            <a:r>
              <a:rPr lang="en-US" sz="2400" b="1" dirty="0" err="1"/>
              <a:t>Thiệu</a:t>
            </a:r>
            <a:endParaRPr lang="en-US" sz="2400" b="1" dirty="0"/>
          </a:p>
          <a:p>
            <a:pPr marL="50800" indent="0">
              <a:buNone/>
            </a:pPr>
            <a:endParaRPr lang="en-US" sz="3200" dirty="0"/>
          </a:p>
          <a:p>
            <a:pPr marR="0" lvl="0" indent="-114300" algn="l" defTabSz="914400" rtl="0" eaLnBrk="1" fontAlgn="auto" latinLnBrk="0" hangingPunct="1">
              <a:lnSpc>
                <a:spcPct val="90000"/>
              </a:lnSpc>
              <a:spcBef>
                <a:spcPts val="0"/>
              </a:spcBef>
              <a:spcAft>
                <a:spcPts val="600"/>
              </a:spcAft>
              <a:buClr>
                <a:srgbClr val="000000"/>
              </a:buClr>
              <a:buSzPts val="2800"/>
              <a:buFont typeface="Arial"/>
              <a:buChar char="•"/>
              <a:tabLst/>
              <a:defRPr/>
            </a:pPr>
            <a:r>
              <a:rPr kumimoji="0" lang="en-US" sz="20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Hệ</a:t>
            </a: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lang="en-US" sz="20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20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ẩm</a:t>
            </a: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qua LoRa </a:t>
            </a:r>
            <a:r>
              <a:rPr kumimoji="0" lang="en-US" sz="20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là</a:t>
            </a: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20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một</a:t>
            </a: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20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giải</a:t>
            </a: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20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pháp</a:t>
            </a: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20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sáng</a:t>
            </a: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20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tạo</a:t>
            </a: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20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cho</a:t>
            </a: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kumimoji="0" lang="en-US" sz="2000" b="0" i="0" u="none" strike="noStrike" kern="0" cap="none" spc="0" normalizeH="0" baseline="0" noProof="0" dirty="0" err="1">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phép</a:t>
            </a: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xa,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giám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xa</a:t>
            </a: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Calibri"/>
                <a:cs typeface="Times New Roman" panose="02020603050405020304" pitchFamily="18" charset="0"/>
                <a:sym typeface="Calibri"/>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giám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qua LoRa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module LoRa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thập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quanh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qua module LoRa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dõi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692E56B6-A5C8-1761-008E-0744317D91EC}"/>
              </a:ext>
            </a:extLst>
          </p:cNvPr>
          <p:cNvSpPr>
            <a:spLocks noGrp="1"/>
          </p:cNvSpPr>
          <p:nvPr>
            <p:ph type="title"/>
          </p:nvPr>
        </p:nvSpPr>
        <p:spPr>
          <a:xfrm>
            <a:off x="1497330" y="255814"/>
            <a:ext cx="10595610" cy="785585"/>
          </a:xfrm>
        </p:spPr>
        <p:txBody>
          <a:bodyPr>
            <a:normAutofit fontScale="90000"/>
          </a:bodyPr>
          <a:lstStyle/>
          <a:p>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1.1.Tìm</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chung</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ẩm</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LoRa</a:t>
            </a:r>
            <a:b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pic>
        <p:nvPicPr>
          <p:cNvPr id="5" name="Picture 4">
            <a:extLst>
              <a:ext uri="{FF2B5EF4-FFF2-40B4-BE49-F238E27FC236}">
                <a16:creationId xmlns:a16="http://schemas.microsoft.com/office/drawing/2014/main" id="{B6DDEAAE-2791-8A04-ACF1-AE74FAB7C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4430"/>
            <a:ext cx="5943600" cy="4331969"/>
          </a:xfrm>
          <a:prstGeom prst="rect">
            <a:avLst/>
          </a:prstGeom>
        </p:spPr>
      </p:pic>
    </p:spTree>
    <p:extLst>
      <p:ext uri="{BB962C8B-B14F-4D97-AF65-F5344CB8AC3E}">
        <p14:creationId xmlns:p14="http://schemas.microsoft.com/office/powerpoint/2010/main" val="649990274"/>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7F801DE5-539A-6EB1-5498-71539C951D27}"/>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275DEC69-F765-3F5E-C6CA-3C1D5090D79E}"/>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F37B2F64-C14F-F022-4EE2-86960D87ABCF}"/>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E51048A8-2FD0-0E3B-07A7-9FC22568DD96}"/>
              </a:ext>
            </a:extLst>
          </p:cNvPr>
          <p:cNvPicPr>
            <a:picLocks noChangeAspect="1"/>
          </p:cNvPicPr>
          <p:nvPr/>
        </p:nvPicPr>
        <p:blipFill>
          <a:blip r:embed="rId3"/>
          <a:srcRect/>
          <a:stretch/>
        </p:blipFill>
        <p:spPr>
          <a:xfrm>
            <a:off x="1100668" y="1858378"/>
            <a:ext cx="9753600" cy="4542422"/>
          </a:xfrm>
          <a:prstGeom prst="rect">
            <a:avLst/>
          </a:prstGeom>
        </p:spPr>
      </p:pic>
    </p:spTree>
    <p:extLst>
      <p:ext uri="{BB962C8B-B14F-4D97-AF65-F5344CB8AC3E}">
        <p14:creationId xmlns:p14="http://schemas.microsoft.com/office/powerpoint/2010/main" val="213766189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3A7E3390-435F-EEBE-AAED-E37A5E6121ED}"/>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E45AB3DE-A08E-99E0-EB96-0B8C9D07BB5F}"/>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59EF765F-641A-5A3D-2AD5-6C98AEA8345E}"/>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09718F77-4EF9-F53F-F0ED-C30167811B25}"/>
              </a:ext>
            </a:extLst>
          </p:cNvPr>
          <p:cNvPicPr>
            <a:picLocks noChangeAspect="1"/>
          </p:cNvPicPr>
          <p:nvPr/>
        </p:nvPicPr>
        <p:blipFill>
          <a:blip r:embed="rId3"/>
          <a:srcRect/>
          <a:stretch/>
        </p:blipFill>
        <p:spPr>
          <a:xfrm>
            <a:off x="1485900" y="1879968"/>
            <a:ext cx="9486899" cy="4542422"/>
          </a:xfrm>
          <a:prstGeom prst="rect">
            <a:avLst/>
          </a:prstGeom>
        </p:spPr>
      </p:pic>
    </p:spTree>
    <p:extLst>
      <p:ext uri="{BB962C8B-B14F-4D97-AF65-F5344CB8AC3E}">
        <p14:creationId xmlns:p14="http://schemas.microsoft.com/office/powerpoint/2010/main" val="392637905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84B1741A-6FF5-F5C8-58DE-DB865FAB574A}"/>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53A98DDC-B8F5-3C53-B0D8-4C090735F3D2}"/>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91887D6C-F92E-6230-0456-629B69F96E24}"/>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EF3F8ABB-F372-585F-8A23-55664A578CE6}"/>
              </a:ext>
            </a:extLst>
          </p:cNvPr>
          <p:cNvPicPr>
            <a:picLocks noChangeAspect="1"/>
          </p:cNvPicPr>
          <p:nvPr/>
        </p:nvPicPr>
        <p:blipFill>
          <a:blip r:embed="rId3"/>
          <a:srcRect/>
          <a:stretch/>
        </p:blipFill>
        <p:spPr>
          <a:xfrm>
            <a:off x="1818319" y="1879968"/>
            <a:ext cx="8822060" cy="4542422"/>
          </a:xfrm>
          <a:prstGeom prst="rect">
            <a:avLst/>
          </a:prstGeom>
        </p:spPr>
      </p:pic>
    </p:spTree>
    <p:extLst>
      <p:ext uri="{BB962C8B-B14F-4D97-AF65-F5344CB8AC3E}">
        <p14:creationId xmlns:p14="http://schemas.microsoft.com/office/powerpoint/2010/main" val="269496881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C213F6B5-C61D-26FA-0A52-DDD06E18AC55}"/>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E2BB6522-A2EA-A709-8D09-85B467EF2B01}"/>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A98E0FD1-A023-58D1-EAEA-8B7E2C3904A5}"/>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F579DEDB-4EBB-A0AE-02E3-C1F547371326}"/>
              </a:ext>
            </a:extLst>
          </p:cNvPr>
          <p:cNvPicPr>
            <a:picLocks noChangeAspect="1"/>
          </p:cNvPicPr>
          <p:nvPr/>
        </p:nvPicPr>
        <p:blipFill>
          <a:blip r:embed="rId3"/>
          <a:srcRect/>
          <a:stretch/>
        </p:blipFill>
        <p:spPr>
          <a:xfrm>
            <a:off x="1318682" y="2048933"/>
            <a:ext cx="9554633" cy="4165600"/>
          </a:xfrm>
          <a:prstGeom prst="rect">
            <a:avLst/>
          </a:prstGeom>
        </p:spPr>
      </p:pic>
    </p:spTree>
    <p:extLst>
      <p:ext uri="{BB962C8B-B14F-4D97-AF65-F5344CB8AC3E}">
        <p14:creationId xmlns:p14="http://schemas.microsoft.com/office/powerpoint/2010/main" val="58265853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999C79CA-DAD2-98A4-5E57-B760036C7403}"/>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3615AC6F-29CF-2ACB-832E-40B7B73248A6}"/>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8BACDECD-A9B3-B2AD-3FBF-1BF30EE0250F}"/>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C965AFB3-B912-2715-EA00-1EC8E6CEE558}"/>
              </a:ext>
            </a:extLst>
          </p:cNvPr>
          <p:cNvPicPr>
            <a:picLocks noChangeAspect="1"/>
          </p:cNvPicPr>
          <p:nvPr/>
        </p:nvPicPr>
        <p:blipFill>
          <a:blip r:embed="rId3"/>
          <a:srcRect/>
          <a:stretch/>
        </p:blipFill>
        <p:spPr>
          <a:xfrm>
            <a:off x="1318682" y="2111146"/>
            <a:ext cx="9554633" cy="4041173"/>
          </a:xfrm>
          <a:prstGeom prst="rect">
            <a:avLst/>
          </a:prstGeom>
        </p:spPr>
      </p:pic>
    </p:spTree>
    <p:extLst>
      <p:ext uri="{BB962C8B-B14F-4D97-AF65-F5344CB8AC3E}">
        <p14:creationId xmlns:p14="http://schemas.microsoft.com/office/powerpoint/2010/main" val="397563111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B8EFB6C5-0625-D6A4-28BC-E90C47026439}"/>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54D218BF-5ED5-CD79-5387-9D2DAF94B5A2}"/>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7F6E0571-D410-25B1-7E44-05C8F0DA4C79}"/>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78BC7E84-D21B-067A-0FD5-E96A374C7359}"/>
              </a:ext>
            </a:extLst>
          </p:cNvPr>
          <p:cNvPicPr>
            <a:picLocks noChangeAspect="1"/>
          </p:cNvPicPr>
          <p:nvPr/>
        </p:nvPicPr>
        <p:blipFill>
          <a:blip r:embed="rId3"/>
          <a:srcRect/>
          <a:stretch/>
        </p:blipFill>
        <p:spPr>
          <a:xfrm>
            <a:off x="1318682" y="2065867"/>
            <a:ext cx="9554633" cy="4013200"/>
          </a:xfrm>
          <a:prstGeom prst="rect">
            <a:avLst/>
          </a:prstGeom>
        </p:spPr>
      </p:pic>
    </p:spTree>
    <p:extLst>
      <p:ext uri="{BB962C8B-B14F-4D97-AF65-F5344CB8AC3E}">
        <p14:creationId xmlns:p14="http://schemas.microsoft.com/office/powerpoint/2010/main" val="35561722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846ECCB2-2ED9-B089-9DAF-9A4CAE88144F}"/>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326E7764-CC27-195D-5ACB-2DFB0E2F621E}"/>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0B03FF11-4E60-B46D-7AA8-A546B9F03E21}"/>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5C763729-D2DE-B417-9C1A-B14AC52975AE}"/>
              </a:ext>
            </a:extLst>
          </p:cNvPr>
          <p:cNvPicPr>
            <a:picLocks noChangeAspect="1"/>
          </p:cNvPicPr>
          <p:nvPr/>
        </p:nvPicPr>
        <p:blipFill>
          <a:blip r:embed="rId3"/>
          <a:srcRect/>
          <a:stretch/>
        </p:blipFill>
        <p:spPr>
          <a:xfrm>
            <a:off x="1693333" y="1625600"/>
            <a:ext cx="9313334" cy="4724400"/>
          </a:xfrm>
          <a:prstGeom prst="rect">
            <a:avLst/>
          </a:prstGeom>
        </p:spPr>
      </p:pic>
    </p:spTree>
    <p:extLst>
      <p:ext uri="{BB962C8B-B14F-4D97-AF65-F5344CB8AC3E}">
        <p14:creationId xmlns:p14="http://schemas.microsoft.com/office/powerpoint/2010/main" val="149074145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62268BC4-101E-65A6-B9AE-EB499971D345}"/>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4E49DEEB-C822-6E60-4EA3-EEB9C44EC322}"/>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2D6C7F9D-FA3C-E33A-9DAA-0CA8C683488B}"/>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0E9E45B8-6975-7EB3-DEC5-85CB07A8AA9A}"/>
              </a:ext>
            </a:extLst>
          </p:cNvPr>
          <p:cNvPicPr>
            <a:picLocks noChangeAspect="1"/>
          </p:cNvPicPr>
          <p:nvPr/>
        </p:nvPicPr>
        <p:blipFill>
          <a:blip r:embed="rId3"/>
          <a:srcRect/>
          <a:stretch/>
        </p:blipFill>
        <p:spPr>
          <a:xfrm>
            <a:off x="1485900" y="1858616"/>
            <a:ext cx="9520767" cy="4258367"/>
          </a:xfrm>
          <a:prstGeom prst="rect">
            <a:avLst/>
          </a:prstGeom>
        </p:spPr>
      </p:pic>
    </p:spTree>
    <p:extLst>
      <p:ext uri="{BB962C8B-B14F-4D97-AF65-F5344CB8AC3E}">
        <p14:creationId xmlns:p14="http://schemas.microsoft.com/office/powerpoint/2010/main" val="3700231287"/>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155C9AA9-4F46-8943-BDD3-6536C1625B23}"/>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0CC15654-CB5E-A257-4361-B7123EC7B7B0}"/>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CA9EE385-586B-98D9-BE7E-96A2160CAB1C}"/>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DAD57DF6-F80C-BE4A-9499-0F0F618610C1}"/>
              </a:ext>
            </a:extLst>
          </p:cNvPr>
          <p:cNvPicPr>
            <a:picLocks noChangeAspect="1"/>
          </p:cNvPicPr>
          <p:nvPr/>
        </p:nvPicPr>
        <p:blipFill>
          <a:blip r:embed="rId3"/>
          <a:srcRect/>
          <a:stretch/>
        </p:blipFill>
        <p:spPr>
          <a:xfrm>
            <a:off x="965200" y="1659468"/>
            <a:ext cx="9787467" cy="4758265"/>
          </a:xfrm>
          <a:prstGeom prst="rect">
            <a:avLst/>
          </a:prstGeom>
        </p:spPr>
      </p:pic>
    </p:spTree>
    <p:extLst>
      <p:ext uri="{BB962C8B-B14F-4D97-AF65-F5344CB8AC3E}">
        <p14:creationId xmlns:p14="http://schemas.microsoft.com/office/powerpoint/2010/main" val="38501141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913F180E-CD80-CA32-7B52-87D5272A3B0A}"/>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7BE1B616-F8C5-20BF-1B8F-5F7FC534A88E}"/>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dirty="0">
                <a:solidFill>
                  <a:schemeClr val="bg1"/>
                </a:solidFill>
                <a:effectLst/>
                <a:ea typeface="Calibri" panose="020F0502020204030204" pitchFamily="34" charset="0"/>
              </a:rPr>
              <a:t>4.3. </a:t>
            </a:r>
            <a:r>
              <a:rPr lang="vi-VN" sz="3200" b="1" dirty="0">
                <a:solidFill>
                  <a:schemeClr val="bg1"/>
                </a:solidFill>
                <a:effectLst/>
                <a:ea typeface="Calibri" panose="020F0502020204030204" pitchFamily="34" charset="0"/>
              </a:rPr>
              <a:t>Mã 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0C60B390-A122-88A6-B7F5-4314F96EBF3F}"/>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61D7BA5B-1219-946C-352D-17B1312946D9}"/>
              </a:ext>
            </a:extLst>
          </p:cNvPr>
          <p:cNvPicPr>
            <a:picLocks noChangeAspect="1"/>
          </p:cNvPicPr>
          <p:nvPr/>
        </p:nvPicPr>
        <p:blipFill>
          <a:blip r:embed="rId3"/>
          <a:srcRect/>
          <a:stretch/>
        </p:blipFill>
        <p:spPr>
          <a:xfrm>
            <a:off x="1049867" y="1659468"/>
            <a:ext cx="9482666" cy="4758265"/>
          </a:xfrm>
          <a:prstGeom prst="rect">
            <a:avLst/>
          </a:prstGeom>
        </p:spPr>
      </p:pic>
    </p:spTree>
    <p:extLst>
      <p:ext uri="{BB962C8B-B14F-4D97-AF65-F5344CB8AC3E}">
        <p14:creationId xmlns:p14="http://schemas.microsoft.com/office/powerpoint/2010/main" val="418539248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84A90F3C-8D39-F0C5-C37E-54E3A8750915}"/>
            </a:ext>
          </a:extLst>
        </p:cNvPr>
        <p:cNvGrpSpPr/>
        <p:nvPr/>
      </p:nvGrpSpPr>
      <p:grpSpPr>
        <a:xfrm>
          <a:off x="0" y="0"/>
          <a:ext cx="0" cy="0"/>
          <a:chOff x="0" y="0"/>
          <a:chExt cx="0" cy="0"/>
        </a:xfrm>
      </p:grpSpPr>
      <p:sp>
        <p:nvSpPr>
          <p:cNvPr id="119" name="Google Shape;119;p22">
            <a:extLst>
              <a:ext uri="{FF2B5EF4-FFF2-40B4-BE49-F238E27FC236}">
                <a16:creationId xmlns:a16="http://schemas.microsoft.com/office/drawing/2014/main" id="{F203C707-AB7D-23E8-D3F9-C8EB62AD2AD6}"/>
              </a:ext>
            </a:extLst>
          </p:cNvPr>
          <p:cNvSpPr txBox="1">
            <a:spLocks noGrp="1"/>
          </p:cNvSpPr>
          <p:nvPr>
            <p:ph type="title"/>
          </p:nvPr>
        </p:nvSpPr>
        <p:spPr>
          <a:xfrm>
            <a:off x="1485900" y="139699"/>
            <a:ext cx="9246870" cy="67310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FFF00"/>
              </a:buClr>
              <a:buSzPts val="3600"/>
              <a:buFont typeface="Arial"/>
              <a:buNone/>
            </a:pP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1.1.Tìm</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chung</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ẩm</a:t>
            </a:r>
            <a:r>
              <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LoRa</a:t>
            </a:r>
            <a:endParaRPr lang="vi-VN" dirty="0"/>
          </a:p>
        </p:txBody>
      </p:sp>
      <p:sp>
        <p:nvSpPr>
          <p:cNvPr id="3" name="Text Placeholder 2">
            <a:extLst>
              <a:ext uri="{FF2B5EF4-FFF2-40B4-BE49-F238E27FC236}">
                <a16:creationId xmlns:a16="http://schemas.microsoft.com/office/drawing/2014/main" id="{697DB5FD-EEE3-38C8-72A4-4020A48F3CC9}"/>
              </a:ext>
            </a:extLst>
          </p:cNvPr>
          <p:cNvSpPr>
            <a:spLocks noGrp="1"/>
          </p:cNvSpPr>
          <p:nvPr>
            <p:ph type="body" idx="1"/>
          </p:nvPr>
        </p:nvSpPr>
        <p:spPr>
          <a:xfrm>
            <a:off x="304800" y="1041400"/>
            <a:ext cx="11887200" cy="5397500"/>
          </a:xfrm>
        </p:spPr>
        <p:txBody>
          <a:bodyPr numCol="2">
            <a:normAutofit/>
          </a:bodyPr>
          <a:lstStyle/>
          <a:p>
            <a:pPr>
              <a:buFont typeface="Wingdings" panose="05000000000000000000" pitchFamily="2" charset="2"/>
              <a:buChar char="v"/>
            </a:pPr>
            <a:r>
              <a:rPr lang="en-US" sz="2400" b="1" dirty="0" err="1"/>
              <a:t>Những</a:t>
            </a:r>
            <a:r>
              <a:rPr lang="en-US" sz="2400" b="1" dirty="0"/>
              <a:t> </a:t>
            </a:r>
            <a:r>
              <a:rPr lang="en-US" sz="2400" b="1" dirty="0" err="1"/>
              <a:t>tính</a:t>
            </a:r>
            <a:r>
              <a:rPr lang="en-US" sz="2400" b="1" dirty="0"/>
              <a:t> </a:t>
            </a:r>
            <a:r>
              <a:rPr lang="en-US" sz="2400" b="1" dirty="0" err="1"/>
              <a:t>năng</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việc</a:t>
            </a:r>
            <a:r>
              <a:rPr lang="en-US" sz="2400" b="1" dirty="0"/>
              <a:t> </a:t>
            </a:r>
            <a:r>
              <a:rPr lang="en-US" sz="2400" b="1" dirty="0" err="1"/>
              <a:t>giám</a:t>
            </a:r>
            <a:r>
              <a:rPr lang="en-US" sz="2400" b="1" dirty="0"/>
              <a:t> </a:t>
            </a:r>
            <a:r>
              <a:rPr lang="en-US" sz="2400" b="1" dirty="0" err="1"/>
              <a:t>sát</a:t>
            </a:r>
            <a:r>
              <a:rPr lang="en-US" sz="2400" b="1" dirty="0"/>
              <a:t> </a:t>
            </a:r>
            <a:r>
              <a:rPr lang="en-US" sz="2400" b="1" dirty="0" err="1"/>
              <a:t>nhiệt</a:t>
            </a:r>
            <a:r>
              <a:rPr lang="en-US" sz="2400" b="1" dirty="0"/>
              <a:t> </a:t>
            </a:r>
            <a:r>
              <a:rPr lang="en-US" sz="2400" b="1" dirty="0" err="1"/>
              <a:t>độ</a:t>
            </a:r>
            <a:r>
              <a:rPr lang="en-US" sz="2400" b="1" dirty="0"/>
              <a:t> </a:t>
            </a:r>
            <a:r>
              <a:rPr lang="en-US" sz="2400" b="1" dirty="0" err="1"/>
              <a:t>độ</a:t>
            </a:r>
            <a:r>
              <a:rPr lang="en-US" sz="2400" b="1" dirty="0"/>
              <a:t> </a:t>
            </a:r>
            <a:r>
              <a:rPr lang="en-US" sz="2400" b="1" dirty="0" err="1"/>
              <a:t>ẩm</a:t>
            </a:r>
            <a:r>
              <a:rPr lang="en-US" sz="2400" b="1" dirty="0"/>
              <a:t> qua LoRa</a:t>
            </a:r>
          </a:p>
          <a:p>
            <a:pPr marL="50800" indent="0">
              <a:buNone/>
            </a:pPr>
            <a:endParaRPr lang="en-US" sz="2400" b="1" dirty="0"/>
          </a:p>
          <a:p>
            <a:pPr marL="342900" lvl="0" indent="-342900">
              <a:lnSpc>
                <a:spcPct val="107000"/>
              </a:lnSpc>
              <a:buFont typeface="Symbol" panose="05050102010706020507" pitchFamily="18" charset="2"/>
              <a:buChar char=""/>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Đo và ghi dữ liệu nhiệt độ</a:t>
            </a:r>
            <a:endParaRPr lang="en-US" sz="2000" dirty="0">
              <a:effectLs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Giám sát nhiệt độ, độ ẩm từ xa</a:t>
            </a:r>
            <a:endParaRPr lang="en-US" sz="2000" dirty="0">
              <a:effectLs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Cảnh báo khi nhiệt độ vượt ngưỡng</a:t>
            </a:r>
            <a:endParaRPr lang="en-US" sz="20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Lưu trữ và phân tích dữ liệu </a:t>
            </a:r>
            <a:endParaRPr lang="en-US" sz="2000" dirty="0">
              <a:effectLst/>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5300BBB-CBF4-6744-A56C-3396626ABCE8}"/>
              </a:ext>
            </a:extLst>
          </p:cNvPr>
          <p:cNvPicPr>
            <a:picLocks noChangeAspect="1"/>
          </p:cNvPicPr>
          <p:nvPr/>
        </p:nvPicPr>
        <p:blipFill>
          <a:blip r:embed="rId3"/>
          <a:srcRect/>
          <a:stretch/>
        </p:blipFill>
        <p:spPr>
          <a:xfrm>
            <a:off x="5417820" y="1771650"/>
            <a:ext cx="5052060" cy="4149090"/>
          </a:xfrm>
          <a:prstGeom prst="rect">
            <a:avLst/>
          </a:prstGeom>
        </p:spPr>
      </p:pic>
    </p:spTree>
    <p:extLst>
      <p:ext uri="{BB962C8B-B14F-4D97-AF65-F5344CB8AC3E}">
        <p14:creationId xmlns:p14="http://schemas.microsoft.com/office/powerpoint/2010/main" val="3509150723"/>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667A29CB-30EC-C006-DDC3-21CBBAD12125}"/>
            </a:ext>
          </a:extLst>
        </p:cNvPr>
        <p:cNvGrpSpPr/>
        <p:nvPr/>
      </p:nvGrpSpPr>
      <p:grpSpPr>
        <a:xfrm>
          <a:off x="0" y="0"/>
          <a:ext cx="0" cy="0"/>
          <a:chOff x="0" y="0"/>
          <a:chExt cx="0" cy="0"/>
        </a:xfrm>
      </p:grpSpPr>
      <p:sp>
        <p:nvSpPr>
          <p:cNvPr id="156" name="Google Shape;156;p26">
            <a:extLst>
              <a:ext uri="{FF2B5EF4-FFF2-40B4-BE49-F238E27FC236}">
                <a16:creationId xmlns:a16="http://schemas.microsoft.com/office/drawing/2014/main" id="{C94E91C6-E5B6-21A8-989F-D866D66F5264}"/>
              </a:ext>
            </a:extLst>
          </p:cNvPr>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00"/>
              </a:buClr>
              <a:buSzPts val="3600"/>
              <a:buFont typeface="Arial"/>
              <a:buNone/>
            </a:pPr>
            <a:r>
              <a:rPr lang="en-US" sz="3200" b="1">
                <a:solidFill>
                  <a:schemeClr val="bg1"/>
                </a:solidFill>
                <a:effectLst/>
                <a:ea typeface="Calibri" panose="020F0502020204030204" pitchFamily="34" charset="0"/>
              </a:rPr>
              <a:t>4.3. </a:t>
            </a:r>
            <a:r>
              <a:rPr lang="vi-VN" sz="3200" b="1">
                <a:solidFill>
                  <a:schemeClr val="bg1"/>
                </a:solidFill>
                <a:effectLst/>
                <a:ea typeface="Calibri" panose="020F0502020204030204" pitchFamily="34" charset="0"/>
              </a:rPr>
              <a:t>Mã </a:t>
            </a:r>
            <a:r>
              <a:rPr lang="vi-VN" sz="3200" b="1" dirty="0">
                <a:solidFill>
                  <a:schemeClr val="bg1"/>
                </a:solidFill>
                <a:effectLst/>
                <a:ea typeface="Calibri" panose="020F0502020204030204" pitchFamily="34" charset="0"/>
              </a:rPr>
              <a:t>c</a:t>
            </a:r>
            <a:r>
              <a:rPr lang="en-US" sz="3200" b="1" dirty="0">
                <a:solidFill>
                  <a:schemeClr val="bg1"/>
                </a:solidFill>
                <a:effectLst/>
                <a:ea typeface="Calibri" panose="020F0502020204030204" pitchFamily="34" charset="0"/>
              </a:rPr>
              <a:t>ode </a:t>
            </a:r>
            <a:r>
              <a:rPr lang="en-US" sz="3200" b="1" dirty="0" err="1">
                <a:solidFill>
                  <a:schemeClr val="bg1"/>
                </a:solidFill>
                <a:effectLst/>
                <a:ea typeface="Calibri" panose="020F0502020204030204" pitchFamily="34" charset="0"/>
              </a:rPr>
              <a:t>chạy</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chương</a:t>
            </a:r>
            <a:r>
              <a:rPr lang="en-US" sz="3200" b="1" dirty="0">
                <a:solidFill>
                  <a:schemeClr val="bg1"/>
                </a:solidFill>
                <a:effectLst/>
                <a:ea typeface="Calibri" panose="020F0502020204030204" pitchFamily="34" charset="0"/>
              </a:rPr>
              <a:t> </a:t>
            </a:r>
            <a:r>
              <a:rPr lang="en-US" sz="3200" b="1" dirty="0" err="1">
                <a:solidFill>
                  <a:schemeClr val="bg1"/>
                </a:solidFill>
                <a:effectLst/>
                <a:ea typeface="Calibri" panose="020F0502020204030204" pitchFamily="34" charset="0"/>
              </a:rPr>
              <a:t>trình</a:t>
            </a:r>
            <a:endParaRPr sz="3200" dirty="0">
              <a:solidFill>
                <a:schemeClr val="bg1"/>
              </a:solidFill>
            </a:endParaRPr>
          </a:p>
        </p:txBody>
      </p:sp>
      <p:sp>
        <p:nvSpPr>
          <p:cNvPr id="157" name="Google Shape;157;p26">
            <a:extLst>
              <a:ext uri="{FF2B5EF4-FFF2-40B4-BE49-F238E27FC236}">
                <a16:creationId xmlns:a16="http://schemas.microsoft.com/office/drawing/2014/main" id="{63075A87-F35C-2794-D43A-BBECC9937C2A}"/>
              </a:ext>
            </a:extLst>
          </p:cNvPr>
          <p:cNvSpPr txBox="1">
            <a:spLocks noGrp="1"/>
          </p:cNvSpPr>
          <p:nvPr>
            <p:ph type="body" idx="1"/>
          </p:nvPr>
        </p:nvSpPr>
        <p:spPr>
          <a:xfrm>
            <a:off x="-1" y="1065473"/>
            <a:ext cx="12192001" cy="5483917"/>
          </a:xfrm>
          <a:prstGeom prst="rect">
            <a:avLst/>
          </a:prstGeom>
          <a:noFill/>
          <a:ln>
            <a:noFill/>
          </a:ln>
        </p:spPr>
        <p:txBody>
          <a:bodyPr spcFirstLastPara="1" wrap="square" lIns="91425" tIns="45700" rIns="91425" bIns="45700" anchor="t" anchorCtr="0">
            <a:noAutofit/>
          </a:bodyPr>
          <a:lstStyle/>
          <a:p>
            <a:pPr>
              <a:buFont typeface="Wingdings" panose="05000000000000000000" pitchFamily="2" charset="2"/>
              <a:buChar char="v"/>
            </a:pPr>
            <a:r>
              <a:rPr lang="en-US" sz="2400" b="1" dirty="0">
                <a:effectLst/>
                <a:ea typeface="Calibri" panose="020F0502020204030204" pitchFamily="34" charset="0"/>
              </a:rPr>
              <a:t>Code </a:t>
            </a:r>
            <a:r>
              <a:rPr lang="en-US" sz="2400" b="1" dirty="0" err="1">
                <a:effectLst/>
                <a:ea typeface="Calibri" panose="020F0502020204030204" pitchFamily="34" charset="0"/>
              </a:rPr>
              <a:t>nhận</a:t>
            </a:r>
            <a:endParaRPr lang="en-US" sz="2400" b="1" dirty="0">
              <a:ea typeface="Calibri" panose="020F0502020204030204" pitchFamily="34" charset="0"/>
            </a:endParaRPr>
          </a:p>
          <a:p>
            <a:pPr algn="just">
              <a:lnSpc>
                <a:spcPct val="170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endParaRPr lang="en-US" sz="2000" b="1" dirty="0">
              <a:ea typeface="Calibri" panose="020F0502020204030204" pitchFamily="34" charset="0"/>
            </a:endParaRPr>
          </a:p>
          <a:p>
            <a:pPr algn="just">
              <a:lnSpc>
                <a:spcPct val="107000"/>
              </a:lnSpc>
              <a:spcAft>
                <a:spcPts val="800"/>
              </a:spcAft>
              <a:buNone/>
            </a:pPr>
            <a:r>
              <a:rPr lang="en-US" sz="2000" b="1" dirty="0">
                <a:ea typeface="Calibri" panose="020F0502020204030204" pitchFamily="34" charset="0"/>
              </a:rPr>
              <a:t> </a:t>
            </a:r>
          </a:p>
          <a:p>
            <a:pPr algn="just">
              <a:lnSpc>
                <a:spcPct val="107000"/>
              </a:lnSpc>
              <a:spcAft>
                <a:spcPts val="800"/>
              </a:spcAft>
              <a:buNone/>
            </a:pPr>
            <a:endParaRPr lang="en-US" sz="2000" b="1" dirty="0"/>
          </a:p>
        </p:txBody>
      </p:sp>
      <p:pic>
        <p:nvPicPr>
          <p:cNvPr id="3" name="Picture 2">
            <a:extLst>
              <a:ext uri="{FF2B5EF4-FFF2-40B4-BE49-F238E27FC236}">
                <a16:creationId xmlns:a16="http://schemas.microsoft.com/office/drawing/2014/main" id="{AB390605-2672-1D62-ED9D-099C2A4FD858}"/>
              </a:ext>
            </a:extLst>
          </p:cNvPr>
          <p:cNvPicPr>
            <a:picLocks noChangeAspect="1"/>
          </p:cNvPicPr>
          <p:nvPr/>
        </p:nvPicPr>
        <p:blipFill>
          <a:blip r:embed="rId3"/>
          <a:srcRect/>
          <a:stretch/>
        </p:blipFill>
        <p:spPr>
          <a:xfrm>
            <a:off x="1117600" y="1797585"/>
            <a:ext cx="9956800" cy="302047"/>
          </a:xfrm>
          <a:prstGeom prst="rect">
            <a:avLst/>
          </a:prstGeom>
        </p:spPr>
      </p:pic>
      <p:pic>
        <p:nvPicPr>
          <p:cNvPr id="4" name="Picture 3" descr="A computer screen shot of white text&#10;&#10;AI-generated content may be incorrect.">
            <a:extLst>
              <a:ext uri="{FF2B5EF4-FFF2-40B4-BE49-F238E27FC236}">
                <a16:creationId xmlns:a16="http://schemas.microsoft.com/office/drawing/2014/main" id="{C6427948-BBFE-6C09-DC6B-3B5848E21999}"/>
              </a:ext>
            </a:extLst>
          </p:cNvPr>
          <p:cNvPicPr>
            <a:picLocks noChangeAspect="1"/>
          </p:cNvPicPr>
          <p:nvPr/>
        </p:nvPicPr>
        <p:blipFill>
          <a:blip r:embed="rId4"/>
          <a:stretch>
            <a:fillRect/>
          </a:stretch>
        </p:blipFill>
        <p:spPr>
          <a:xfrm>
            <a:off x="1117600" y="2099632"/>
            <a:ext cx="9956800" cy="4301168"/>
          </a:xfrm>
          <a:prstGeom prst="rect">
            <a:avLst/>
          </a:prstGeom>
        </p:spPr>
      </p:pic>
    </p:spTree>
    <p:extLst>
      <p:ext uri="{BB962C8B-B14F-4D97-AF65-F5344CB8AC3E}">
        <p14:creationId xmlns:p14="http://schemas.microsoft.com/office/powerpoint/2010/main" val="281994194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 descr="Integrated circuit background creative image_picture free download  400224883_lovepik.com"/>
          <p:cNvPicPr preferRelativeResize="0"/>
          <p:nvPr/>
        </p:nvPicPr>
        <p:blipFill rotWithShape="1">
          <a:blip r:embed="rId3">
            <a:alphaModFix/>
          </a:blip>
          <a:srcRect/>
          <a:stretch/>
        </p:blipFill>
        <p:spPr>
          <a:xfrm>
            <a:off x="0" y="23420"/>
            <a:ext cx="12192000" cy="6858000"/>
          </a:xfrm>
          <a:prstGeom prst="rect">
            <a:avLst/>
          </a:prstGeom>
          <a:noFill/>
          <a:ln>
            <a:noFill/>
          </a:ln>
        </p:spPr>
      </p:pic>
      <p:sp>
        <p:nvSpPr>
          <p:cNvPr id="283" name="Google Shape;283;p8"/>
          <p:cNvSpPr/>
          <p:nvPr/>
        </p:nvSpPr>
        <p:spPr>
          <a:xfrm>
            <a:off x="22224" y="1"/>
            <a:ext cx="12169776" cy="6857999"/>
          </a:xfrm>
          <a:prstGeom prst="rect">
            <a:avLst/>
          </a:prstGeom>
          <a:solidFill>
            <a:srgbClr val="0070C0">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284" name="Google Shape;284;p8"/>
          <p:cNvPicPr preferRelativeResize="0"/>
          <p:nvPr/>
        </p:nvPicPr>
        <p:blipFill rotWithShape="1">
          <a:blip r:embed="rId4">
            <a:alphaModFix/>
          </a:blip>
          <a:srcRect/>
          <a:stretch/>
        </p:blipFill>
        <p:spPr>
          <a:xfrm>
            <a:off x="424335" y="1489073"/>
            <a:ext cx="3854285" cy="3926693"/>
          </a:xfrm>
          <a:prstGeom prst="rect">
            <a:avLst/>
          </a:prstGeom>
          <a:noFill/>
          <a:ln>
            <a:noFill/>
          </a:ln>
        </p:spPr>
      </p:pic>
      <p:sp>
        <p:nvSpPr>
          <p:cNvPr id="285" name="Google Shape;285;p8"/>
          <p:cNvSpPr/>
          <p:nvPr/>
        </p:nvSpPr>
        <p:spPr>
          <a:xfrm>
            <a:off x="3581401" y="2667590"/>
            <a:ext cx="7905750"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dirty="0">
                <a:solidFill>
                  <a:srgbClr val="FFFF00"/>
                </a:solidFill>
                <a:latin typeface="Times New Roman" panose="02020603050405020304" pitchFamily="18" charset="0"/>
                <a:ea typeface="Ribeye"/>
                <a:cs typeface="Times New Roman" panose="02020603050405020304" pitchFamily="18" charset="0"/>
                <a:sym typeface="Ribeye"/>
              </a:rPr>
              <a:t>Thank you!</a:t>
            </a:r>
            <a:endParaRPr sz="9600" b="0" i="0" u="none" strike="noStrike" cap="none" dirty="0">
              <a:solidFill>
                <a:srgbClr val="FFFF00"/>
              </a:solidFill>
              <a:latin typeface="Times New Roman" panose="02020603050405020304" pitchFamily="18" charset="0"/>
              <a:ea typeface="Ribeye"/>
              <a:cs typeface="Times New Roman" panose="02020603050405020304" pitchFamily="18" charset="0"/>
              <a:sym typeface="Ribeye"/>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C5B9B-16F6-71CC-57AE-86E6ECC6CC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7A754-67D2-725E-270D-D738D1479D3B}"/>
              </a:ext>
            </a:extLst>
          </p:cNvPr>
          <p:cNvSpPr>
            <a:spLocks noGrp="1"/>
          </p:cNvSpPr>
          <p:nvPr>
            <p:ph type="title"/>
          </p:nvPr>
        </p:nvSpPr>
        <p:spPr>
          <a:xfrm>
            <a:off x="1463464" y="276859"/>
            <a:ext cx="10492316" cy="673101"/>
          </a:xfrm>
        </p:spPr>
        <p:txBody>
          <a:bodyPr>
            <a:noAutofit/>
          </a:bodyPr>
          <a:lstStyle/>
          <a:p>
            <a:pPr>
              <a:lnSpc>
                <a:spcPct val="107000"/>
              </a:lnSpc>
              <a:spcAft>
                <a:spcPts val="800"/>
              </a:spcAft>
            </a:pPr>
            <a:r>
              <a:rPr lang="vi-VN" sz="3200" b="1" dirty="0">
                <a:solidFill>
                  <a:schemeClr val="bg1"/>
                </a:solidFill>
                <a:effectLst/>
                <a:latin typeface="Times New Roman" panose="02020603050405020304" pitchFamily="18" charset="0"/>
                <a:ea typeface="Calibri" panose="020F0502020204030204" pitchFamily="34" charset="0"/>
              </a:rPr>
              <a:t>1.2. </a:t>
            </a:r>
            <a:r>
              <a:rPr lang="en-US" sz="3200" b="1" dirty="0" err="1">
                <a:solidFill>
                  <a:schemeClr val="bg1"/>
                </a:solidFill>
                <a:effectLst/>
                <a:latin typeface="Times New Roman" panose="02020603050405020304" pitchFamily="18" charset="0"/>
                <a:ea typeface="Calibri" panose="020F0502020204030204" pitchFamily="34" charset="0"/>
              </a:rPr>
              <a:t>Xác</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định</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bài</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toán</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cần</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giải</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quyết</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của</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đề</a:t>
            </a:r>
            <a:r>
              <a:rPr lang="en-US" sz="3200" b="1" dirty="0">
                <a:solidFill>
                  <a:schemeClr val="bg1"/>
                </a:solidFill>
                <a:effectLst/>
                <a:latin typeface="Times New Roman" panose="02020603050405020304" pitchFamily="18" charset="0"/>
                <a:ea typeface="Calibri" panose="020F0502020204030204" pitchFamily="34" charset="0"/>
              </a:rPr>
              <a:t> </a:t>
            </a:r>
            <a:r>
              <a:rPr lang="en-US" sz="3200" b="1" dirty="0" err="1">
                <a:solidFill>
                  <a:schemeClr val="bg1"/>
                </a:solidFill>
                <a:effectLst/>
                <a:latin typeface="Times New Roman" panose="02020603050405020304" pitchFamily="18" charset="0"/>
                <a:ea typeface="Calibri" panose="020F0502020204030204" pitchFamily="34" charset="0"/>
              </a:rPr>
              <a:t>tài</a:t>
            </a:r>
            <a:endParaRPr lang="en-US" sz="3200" dirty="0">
              <a:solidFill>
                <a:schemeClr val="bg1"/>
              </a:solidFill>
              <a:effectLst/>
              <a:ea typeface="Calibri" panose="020F0502020204030204" pitchFamily="34" charset="0"/>
            </a:endParaRPr>
          </a:p>
        </p:txBody>
      </p:sp>
      <p:sp>
        <p:nvSpPr>
          <p:cNvPr id="3" name="Text Placeholder 2">
            <a:extLst>
              <a:ext uri="{FF2B5EF4-FFF2-40B4-BE49-F238E27FC236}">
                <a16:creationId xmlns:a16="http://schemas.microsoft.com/office/drawing/2014/main" id="{13402734-52F7-C58F-50ED-E34F30322B16}"/>
              </a:ext>
            </a:extLst>
          </p:cNvPr>
          <p:cNvSpPr>
            <a:spLocks noGrp="1"/>
          </p:cNvSpPr>
          <p:nvPr>
            <p:ph type="body" idx="1"/>
          </p:nvPr>
        </p:nvSpPr>
        <p:spPr>
          <a:xfrm>
            <a:off x="444500" y="1041400"/>
            <a:ext cx="9488170" cy="5397500"/>
          </a:xfrm>
        </p:spPr>
        <p:txBody>
          <a:bodyPr/>
          <a:lstStyle/>
          <a:p>
            <a:pPr algn="just">
              <a:lnSpc>
                <a:spcPct val="107000"/>
              </a:lnSpc>
              <a:spcAft>
                <a:spcPts val="800"/>
              </a:spcAft>
              <a:buFont typeface="Wingdings" panose="05000000000000000000" pitchFamily="2" charset="2"/>
              <a:buChar char="v"/>
            </a:pPr>
            <a:r>
              <a:rPr lang="en-US" sz="2400" b="1" dirty="0" err="1">
                <a:effectLst/>
                <a:latin typeface="Times New Roman" panose="02020603050405020304" pitchFamily="18" charset="0"/>
                <a:ea typeface="Calibri" panose="020F0502020204030204" pitchFamily="34" charset="0"/>
              </a:rPr>
              <a:t>Mục</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tiêu</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phát</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triển</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cho</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sản</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phẩm</a:t>
            </a:r>
            <a:r>
              <a:rPr lang="en-US" sz="2400" b="1" dirty="0">
                <a:effectLst/>
                <a:latin typeface="Times New Roman" panose="02020603050405020304" pitchFamily="18" charset="0"/>
                <a:ea typeface="Calibri" panose="020F0502020204030204" pitchFamily="34" charset="0"/>
              </a:rPr>
              <a:t> </a:t>
            </a:r>
          </a:p>
          <a:p>
            <a:pPr marL="50800" indent="0" algn="just">
              <a:lnSpc>
                <a:spcPct val="107000"/>
              </a:lnSpc>
              <a:spcAft>
                <a:spcPts val="800"/>
              </a:spcAft>
              <a:buNone/>
            </a:pPr>
            <a:endParaRPr lang="en-US" sz="2400" b="1" dirty="0">
              <a:ea typeface="Calibri" panose="020F0502020204030204" pitchFamily="34" charset="0"/>
            </a:endParaRPr>
          </a:p>
          <a:p>
            <a:pPr marL="571500" indent="57150" algn="just">
              <a:lnSpc>
                <a:spcPct val="107000"/>
              </a:lnSpc>
              <a:spcAft>
                <a:spcPts val="800"/>
              </a:spcAft>
              <a:buNone/>
            </a:pP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Mở</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rộng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phạm</a:t>
            </a:r>
            <a:r>
              <a:rPr lang="en-US" sz="2000" dirty="0">
                <a:effectLst/>
                <a:latin typeface="Times New Roman" panose="02020603050405020304" pitchFamily="18" charset="0"/>
                <a:ea typeface="Times New Roman" panose="02020603050405020304" pitchFamily="18" charset="0"/>
              </a:rPr>
              <a:t> vi </a:t>
            </a:r>
            <a:r>
              <a:rPr lang="en-US" sz="2000" dirty="0" err="1">
                <a:effectLst/>
                <a:latin typeface="Times New Roman" panose="02020603050405020304" pitchFamily="18" charset="0"/>
                <a:ea typeface="Times New Roman" panose="02020603050405020304" pitchFamily="18" charset="0"/>
              </a:rPr>
              <a:t>giám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sát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diện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rộng</a:t>
            </a:r>
            <a:r>
              <a:rPr lang="en-US" sz="2000" dirty="0">
                <a:effectLst/>
                <a:latin typeface="Times New Roman" panose="02020603050405020304" pitchFamily="18" charset="0"/>
                <a:ea typeface="Times New Roman" panose="02020603050405020304" pitchFamily="18" charset="0"/>
              </a:rPr>
              <a:t>.</a:t>
            </a:r>
            <a:endParaRPr lang="en-US" sz="2000" dirty="0">
              <a:effectLst/>
              <a:ea typeface="Calibri" panose="020F0502020204030204" pitchFamily="34" charset="0"/>
            </a:endParaRPr>
          </a:p>
          <a:p>
            <a:pPr marL="571500" lvl="0" indent="57150">
              <a:lnSpc>
                <a:spcPct val="107000"/>
              </a:lnSpc>
              <a:buFont typeface="Times New Roman" panose="02020603050405020304" pitchFamily="18"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thụ</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ea typeface="Times New Roman" panose="02020603050405020304" pitchFamily="18" charset="0"/>
              <a:cs typeface="Times New Roman" panose="02020603050405020304" pitchFamily="18" charset="0"/>
            </a:endParaRPr>
          </a:p>
          <a:p>
            <a:pPr marL="571500" lvl="0" indent="57150">
              <a:lnSpc>
                <a:spcPct val="107000"/>
              </a:lnSpc>
              <a:buFont typeface="Times New Roman" panose="02020603050405020304" pitchFamily="18"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Đảm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ổn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khắc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nghiệt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ea typeface="Times New Roman" panose="02020603050405020304" pitchFamily="18" charset="0"/>
              <a:cs typeface="Times New Roman" panose="02020603050405020304" pitchFamily="18" charset="0"/>
            </a:endParaRPr>
          </a:p>
          <a:p>
            <a:pPr marL="571500" lvl="0" indent="57150">
              <a:lnSpc>
                <a:spcPct val="107000"/>
              </a:lnSpc>
              <a:buFont typeface="Times New Roman" panose="02020603050405020304" pitchFamily="18"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Nâng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cậy</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ea typeface="Times New Roman" panose="02020603050405020304" pitchFamily="18" charset="0"/>
              <a:cs typeface="Times New Roman" panose="02020603050405020304" pitchFamily="18" charset="0"/>
            </a:endParaRPr>
          </a:p>
          <a:p>
            <a:pPr marL="571500" lvl="0" indent="57150" algn="just">
              <a:lnSpc>
                <a:spcPct val="107000"/>
              </a:lnSpc>
              <a:spcAft>
                <a:spcPts val="800"/>
              </a:spcAft>
              <a:buFont typeface="Times New Roman" panose="02020603050405020304" pitchFamily="18"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AA5CDDF-BAEE-07BF-8807-EBD9D17CC49C}"/>
              </a:ext>
            </a:extLst>
          </p:cNvPr>
          <p:cNvPicPr>
            <a:picLocks noChangeAspect="1"/>
          </p:cNvPicPr>
          <p:nvPr/>
        </p:nvPicPr>
        <p:blipFill>
          <a:blip r:embed="rId3"/>
          <a:srcRect/>
          <a:stretch/>
        </p:blipFill>
        <p:spPr>
          <a:xfrm>
            <a:off x="7159365" y="1041400"/>
            <a:ext cx="4796415" cy="4149090"/>
          </a:xfrm>
          <a:prstGeom prst="rect">
            <a:avLst/>
          </a:prstGeom>
        </p:spPr>
      </p:pic>
    </p:spTree>
    <p:extLst>
      <p:ext uri="{BB962C8B-B14F-4D97-AF65-F5344CB8AC3E}">
        <p14:creationId xmlns:p14="http://schemas.microsoft.com/office/powerpoint/2010/main" val="174014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60DBA-E6B9-631C-2864-0ACBE4991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DC099-87B7-A987-F6EF-4BCE59F21FF8}"/>
              </a:ext>
            </a:extLst>
          </p:cNvPr>
          <p:cNvSpPr>
            <a:spLocks noGrp="1"/>
          </p:cNvSpPr>
          <p:nvPr>
            <p:ph type="title"/>
          </p:nvPr>
        </p:nvSpPr>
        <p:spPr/>
        <p:txBody>
          <a:bodyPr>
            <a:normAutofit fontScale="90000"/>
          </a:bodyPr>
          <a:lstStyle/>
          <a:p>
            <a:r>
              <a:rPr lang="vi-VN" sz="3600" b="1" dirty="0">
                <a:solidFill>
                  <a:schemeClr val="bg1"/>
                </a:solidFill>
                <a:effectLst/>
                <a:latin typeface="Times New Roman" panose="02020603050405020304" pitchFamily="18" charset="0"/>
                <a:ea typeface="Calibri" panose="020F0502020204030204" pitchFamily="34" charset="0"/>
              </a:rPr>
              <a:t>1.2. </a:t>
            </a:r>
            <a:r>
              <a:rPr lang="en-US" sz="3600" b="1" dirty="0" err="1">
                <a:solidFill>
                  <a:schemeClr val="bg1"/>
                </a:solidFill>
                <a:effectLst/>
                <a:latin typeface="Times New Roman" panose="02020603050405020304" pitchFamily="18" charset="0"/>
                <a:ea typeface="Calibri" panose="020F0502020204030204" pitchFamily="34" charset="0"/>
              </a:rPr>
              <a:t>Xác</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định</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bài</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toán</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cần</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giải</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quyết</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của</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đề</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tài</a:t>
            </a:r>
            <a:endParaRPr lang="en-US" dirty="0">
              <a:solidFill>
                <a:schemeClr val="bg1"/>
              </a:solidFill>
            </a:endParaRPr>
          </a:p>
        </p:txBody>
      </p:sp>
      <p:sp>
        <p:nvSpPr>
          <p:cNvPr id="3" name="Text Placeholder 2">
            <a:extLst>
              <a:ext uri="{FF2B5EF4-FFF2-40B4-BE49-F238E27FC236}">
                <a16:creationId xmlns:a16="http://schemas.microsoft.com/office/drawing/2014/main" id="{2B24E8A3-F2ED-8206-8D87-813AA0B50AB2}"/>
              </a:ext>
            </a:extLst>
          </p:cNvPr>
          <p:cNvSpPr>
            <a:spLocks noGrp="1"/>
          </p:cNvSpPr>
          <p:nvPr>
            <p:ph type="body" idx="1"/>
          </p:nvPr>
        </p:nvSpPr>
        <p:spPr>
          <a:xfrm>
            <a:off x="444500" y="914400"/>
            <a:ext cx="11747500" cy="5524500"/>
          </a:xfrm>
        </p:spPr>
        <p:txBody>
          <a:bodyPr>
            <a:normAutofit/>
          </a:bodyPr>
          <a:lstStyle/>
          <a:p>
            <a:pPr>
              <a:buFont typeface="Wingdings" panose="05000000000000000000" pitchFamily="2" charset="2"/>
              <a:buChar char="v"/>
            </a:pPr>
            <a:r>
              <a:rPr lang="en-US" sz="2400" b="1" dirty="0">
                <a:effectLst/>
                <a:latin typeface="Times New Roman" panose="02020603050405020304" pitchFamily="18" charset="0"/>
                <a:ea typeface="Calibri" panose="020F0502020204030204" pitchFamily="34" charset="0"/>
              </a:rPr>
              <a:t>Thông </a:t>
            </a:r>
            <a:r>
              <a:rPr lang="en-US" sz="2400" b="1" dirty="0" err="1">
                <a:effectLst/>
                <a:latin typeface="Times New Roman" panose="02020603050405020304" pitchFamily="18" charset="0"/>
                <a:ea typeface="Calibri" panose="020F0502020204030204" pitchFamily="34" charset="0"/>
              </a:rPr>
              <a:t>số</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kỹ</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thuật</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đề</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ra</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của</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hệ</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thống</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giám</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sát</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nhiệt</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độ</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độ</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ẩm</a:t>
            </a:r>
            <a:r>
              <a:rPr lang="en-US" sz="2400" b="1" dirty="0">
                <a:effectLst/>
                <a:latin typeface="Times New Roman" panose="02020603050405020304" pitchFamily="18" charset="0"/>
                <a:ea typeface="Calibri" panose="020F0502020204030204" pitchFamily="34" charset="0"/>
              </a:rPr>
              <a:t> qua LoRa</a:t>
            </a:r>
            <a:endParaRPr lang="en-US" sz="2400" dirty="0"/>
          </a:p>
          <a:p>
            <a:endParaRPr lang="en-US" kern="100" dirty="0">
              <a:effectLst/>
              <a:ea typeface="Calibri" panose="020F0502020204030204" pitchFamily="34" charset="0"/>
            </a:endParaRPr>
          </a:p>
          <a:p>
            <a:pPr marL="50800" indent="0">
              <a:buNone/>
            </a:pPr>
            <a:endParaRPr lang="en-US" kern="100" dirty="0">
              <a:effectLst/>
              <a:ea typeface="Calibri" panose="020F0502020204030204" pitchFamily="34" charset="0"/>
            </a:endParaRPr>
          </a:p>
        </p:txBody>
      </p:sp>
      <p:pic>
        <p:nvPicPr>
          <p:cNvPr id="5" name="Picture 4" descr="A white and black document with text&#10;&#10;AI-generated content may be incorrect.">
            <a:extLst>
              <a:ext uri="{FF2B5EF4-FFF2-40B4-BE49-F238E27FC236}">
                <a16:creationId xmlns:a16="http://schemas.microsoft.com/office/drawing/2014/main" id="{7BD40827-EAC4-1F21-3479-98F3B6BF7034}"/>
              </a:ext>
            </a:extLst>
          </p:cNvPr>
          <p:cNvPicPr>
            <a:picLocks noChangeAspect="1"/>
          </p:cNvPicPr>
          <p:nvPr/>
        </p:nvPicPr>
        <p:blipFill>
          <a:blip r:embed="rId2"/>
          <a:stretch>
            <a:fillRect/>
          </a:stretch>
        </p:blipFill>
        <p:spPr>
          <a:xfrm>
            <a:off x="1657350" y="1497331"/>
            <a:ext cx="7692390" cy="5043170"/>
          </a:xfrm>
          <a:prstGeom prst="rect">
            <a:avLst/>
          </a:prstGeom>
        </p:spPr>
      </p:pic>
    </p:spTree>
    <p:extLst>
      <p:ext uri="{BB962C8B-B14F-4D97-AF65-F5344CB8AC3E}">
        <p14:creationId xmlns:p14="http://schemas.microsoft.com/office/powerpoint/2010/main" val="4071439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3016D-F571-EB57-46F5-FEB8F79642F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3E839DF-F661-B9D8-A1F4-79823BAAA140}"/>
              </a:ext>
            </a:extLst>
          </p:cNvPr>
          <p:cNvSpPr/>
          <p:nvPr/>
        </p:nvSpPr>
        <p:spPr>
          <a:xfrm>
            <a:off x="719832" y="2603798"/>
            <a:ext cx="5142309" cy="642739"/>
          </a:xfrm>
          <a:prstGeom prst="rect">
            <a:avLst/>
          </a:prstGeom>
          <a:noFill/>
          <a:ln/>
        </p:spPr>
        <p:txBody>
          <a:bodyPr wrap="none" lIns="0" tIns="0" rIns="0" bIns="0" rtlCol="0" anchor="t"/>
          <a:lstStyle/>
          <a:p>
            <a:pPr>
              <a:lnSpc>
                <a:spcPts val="5041"/>
              </a:lnSpc>
            </a:pPr>
            <a:endParaRPr lang="en-US" sz="4042"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1B982E46-2D4C-1A9E-0B09-41519CE973C0}"/>
              </a:ext>
            </a:extLst>
          </p:cNvPr>
          <p:cNvSpPr/>
          <p:nvPr/>
        </p:nvSpPr>
        <p:spPr>
          <a:xfrm>
            <a:off x="719832" y="3740051"/>
            <a:ext cx="5125244" cy="329009"/>
          </a:xfrm>
          <a:prstGeom prst="rect">
            <a:avLst/>
          </a:prstGeom>
          <a:noFill/>
          <a:ln/>
        </p:spPr>
        <p:txBody>
          <a:bodyPr wrap="none" lIns="0" tIns="0" rIns="0" bIns="0" rtlCol="0" anchor="t"/>
          <a:lstStyle/>
          <a:p>
            <a:pPr>
              <a:lnSpc>
                <a:spcPts val="2583"/>
              </a:lnSpc>
            </a:pPr>
            <a:endParaRPr lang="en-US" sz="1583"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3C94B367-3267-0028-6B2C-50CB8199FF7A}"/>
              </a:ext>
            </a:extLst>
          </p:cNvPr>
          <p:cNvSpPr/>
          <p:nvPr/>
        </p:nvSpPr>
        <p:spPr>
          <a:xfrm>
            <a:off x="6353275" y="3740051"/>
            <a:ext cx="5125244" cy="329009"/>
          </a:xfrm>
          <a:prstGeom prst="rect">
            <a:avLst/>
          </a:prstGeom>
          <a:noFill/>
          <a:ln/>
        </p:spPr>
        <p:txBody>
          <a:bodyPr wrap="none" lIns="0" tIns="0" rIns="0" bIns="0" rtlCol="0" anchor="t"/>
          <a:lstStyle/>
          <a:p>
            <a:pPr>
              <a:lnSpc>
                <a:spcPts val="2583"/>
              </a:lnSpc>
            </a:pPr>
            <a:endParaRPr lang="en-US" sz="1583"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8E648EA-20BC-C77B-23FF-ED30A6042022}"/>
              </a:ext>
            </a:extLst>
          </p:cNvPr>
          <p:cNvSpPr txBox="1"/>
          <p:nvPr/>
        </p:nvSpPr>
        <p:spPr>
          <a:xfrm>
            <a:off x="0" y="2140337"/>
            <a:ext cx="12192000" cy="2800767"/>
          </a:xfrm>
          <a:prstGeom prst="rect">
            <a:avLst/>
          </a:prstGeom>
          <a:noFill/>
        </p:spPr>
        <p:txBody>
          <a:bodyPr wrap="square">
            <a:spAutoFit/>
          </a:bodyPr>
          <a:lstStyle/>
          <a:p>
            <a:pPr algn="ctr">
              <a:buSzPts val="3600"/>
            </a:pPr>
            <a:r>
              <a:rPr lang="en-US" sz="4800" dirty="0">
                <a:solidFill>
                  <a:schemeClr val="bg1"/>
                </a:solidFill>
                <a:latin typeface="Times New Roman" panose="02020603050405020304" pitchFamily="18" charset="0"/>
                <a:cs typeface="Times New Roman" panose="02020603050405020304" pitchFamily="18" charset="0"/>
              </a:rPr>
              <a:t>2</a:t>
            </a:r>
            <a:r>
              <a:rPr lang="vi-VN" sz="4800" dirty="0">
                <a:solidFill>
                  <a:schemeClr val="bg1"/>
                </a:solidFill>
                <a:latin typeface="Times New Roman" panose="02020603050405020304" pitchFamily="18" charset="0"/>
                <a:cs typeface="Times New Roman" panose="02020603050405020304" pitchFamily="18" charset="0"/>
              </a:rPr>
              <a:t>. </a:t>
            </a:r>
            <a:r>
              <a:rPr lang="vi-VN" sz="4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 TÍCH HỆ THỐNG GIÁM SÁT NHIỆT ĐỘ, ĐỘ ẨM QUA LORA</a:t>
            </a:r>
            <a:endParaRPr lang="en-US" sz="4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buSzPts val="3600"/>
            </a:pPr>
            <a:endParaRPr lang="en-US" sz="8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2791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1485900" y="139699"/>
            <a:ext cx="8483600" cy="673101"/>
          </a:xfrm>
          <a:prstGeom prst="rect">
            <a:avLst/>
          </a:prstGeom>
          <a:noFill/>
          <a:ln>
            <a:noFill/>
          </a:ln>
        </p:spPr>
        <p:txBody>
          <a:bodyPr spcFirstLastPara="1" wrap="square" lIns="91425" tIns="45700" rIns="91425" bIns="45700" anchor="ctr" anchorCtr="0">
            <a:noAutofit/>
          </a:bodyPr>
          <a:lstStyle/>
          <a:p>
            <a:pPr lvl="0" algn="just">
              <a:lnSpc>
                <a:spcPct val="107000"/>
              </a:lnSpc>
              <a:spcAft>
                <a:spcPts val="800"/>
              </a:spcAft>
            </a:pPr>
            <a:r>
              <a:rPr lang="en-US" sz="3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2.1 </a:t>
            </a:r>
            <a:r>
              <a:rPr lang="vi-VN" sz="3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 tích, thiết kế tổng quan hệ thống </a:t>
            </a:r>
            <a:endParaRPr lang="en-US" sz="3200" dirty="0">
              <a:solidFill>
                <a:schemeClr val="bg1"/>
              </a:solidFill>
              <a:effectLs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235F1E6-9D44-4A07-B2EC-2A00F479BBBA}"/>
              </a:ext>
            </a:extLst>
          </p:cNvPr>
          <p:cNvSpPr txBox="1"/>
          <p:nvPr/>
        </p:nvSpPr>
        <p:spPr>
          <a:xfrm>
            <a:off x="297555" y="1348740"/>
            <a:ext cx="4651635" cy="4952638"/>
          </a:xfrm>
          <a:prstGeom prst="rect">
            <a:avLst/>
          </a:prstGeom>
          <a:noFill/>
        </p:spPr>
        <p:txBody>
          <a:bodyPr wrap="square" rtlCol="0">
            <a:spAutoFit/>
          </a:bodyPr>
          <a:lstStyle/>
          <a:p>
            <a:pPr algn="just">
              <a:lnSpc>
                <a:spcPct val="107000"/>
              </a:lnSpc>
              <a:spcAft>
                <a:spcPts val="800"/>
              </a:spcAft>
              <a:buNone/>
              <a:tabLst>
                <a:tab pos="1360170" algn="l"/>
              </a:tabLst>
            </a:pPr>
            <a:r>
              <a:rPr lang="vi-VN" sz="2200" dirty="0">
                <a:effectLst/>
                <a:latin typeface="Times New Roman" panose="02020603050405020304" pitchFamily="18" charset="0"/>
                <a:ea typeface="Calibri" panose="020F0502020204030204" pitchFamily="34" charset="0"/>
                <a:cs typeface="Times New Roman" panose="02020603050405020304" pitchFamily="18" charset="0"/>
              </a:rPr>
              <a:t>Hệ thống giám sát nhiệt độ môi trường cho phép người sử dụng giám sát từ xa nhiệt độ - độ ẩm môi trường cần thiết với nhu cầu được sử dụng, hệ thống giám sát môi trường sẽ bao gồm:</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Arial" panose="020B0604020202020204" pitchFamily="34" charset="0"/>
              <a:buChar char="•"/>
              <a:tabLst>
                <a:tab pos="1360170" algn="l"/>
              </a:tabLst>
            </a:pPr>
            <a:r>
              <a:rPr lang="vi-VN" sz="2200" dirty="0">
                <a:effectLst/>
                <a:latin typeface="Times New Roman" panose="02020603050405020304" pitchFamily="18" charset="0"/>
                <a:ea typeface="Calibri" panose="020F0502020204030204" pitchFamily="34" charset="0"/>
                <a:cs typeface="Times New Roman" panose="02020603050405020304" pitchFamily="18" charset="0"/>
              </a:rPr>
              <a:t>Cấp hiện trường là các bộ : Bộ cảm biến và các bộ thu phát tín hiệu, thu thập dữ liệu và gửi về máy chủ.</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1360170" algn="l"/>
              </a:tabLst>
            </a:pPr>
            <a:r>
              <a:rPr lang="vi-VN" sz="2200" dirty="0">
                <a:effectLst/>
                <a:latin typeface="Times New Roman" panose="02020603050405020304" pitchFamily="18" charset="0"/>
                <a:ea typeface="Calibri" panose="020F0502020204030204" pitchFamily="34" charset="0"/>
                <a:cs typeface="Times New Roman" panose="02020603050405020304" pitchFamily="18" charset="0"/>
              </a:rPr>
              <a:t>Cấp trung tâm là máy chủ (sever): Nhận dữ liệu từ các bộ ở hiện trường và truyền dữ liệu tới các khối cần thiết để phân tích dữ liệu.</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endParaRPr lang="en-US" sz="2000" dirty="0">
              <a:latin typeface="Times New Roman" panose="02020603050405020304" pitchFamily="18" charset="0"/>
              <a:cs typeface="Times New Roman" panose="02020603050405020304" pitchFamily="18" charset="0"/>
            </a:endParaRPr>
          </a:p>
        </p:txBody>
      </p:sp>
      <p:pic>
        <p:nvPicPr>
          <p:cNvPr id="2" name="Picture 1" descr="A diagram of a company&#10;&#10;Description automatically generated">
            <a:extLst>
              <a:ext uri="{FF2B5EF4-FFF2-40B4-BE49-F238E27FC236}">
                <a16:creationId xmlns:a16="http://schemas.microsoft.com/office/drawing/2014/main" id="{C2891A58-9B78-12CF-62F5-DEE852DABFCF}"/>
              </a:ext>
            </a:extLst>
          </p:cNvPr>
          <p:cNvPicPr>
            <a:picLocks noChangeAspect="1"/>
          </p:cNvPicPr>
          <p:nvPr/>
        </p:nvPicPr>
        <p:blipFill rotWithShape="1">
          <a:blip r:embed="rId3">
            <a:extLst>
              <a:ext uri="{28A0092B-C50C-407E-A947-70E740481C1C}">
                <a14:useLocalDpi xmlns:a14="http://schemas.microsoft.com/office/drawing/2010/main" val="0"/>
              </a:ext>
            </a:extLst>
          </a:blip>
          <a:srcRect t="38257" b="-14579"/>
          <a:stretch/>
        </p:blipFill>
        <p:spPr bwMode="auto">
          <a:xfrm>
            <a:off x="5105574" y="1539059"/>
            <a:ext cx="6788871" cy="4572000"/>
          </a:xfrm>
          <a:prstGeom prst="rect">
            <a:avLst/>
          </a:prstGeom>
          <a:ln>
            <a:noFill/>
          </a:ln>
          <a:extLst>
            <a:ext uri="{53640926-AAD7-44D8-BBD7-CCE9431645EC}">
              <a14:shadowObscured xmlns:a14="http://schemas.microsoft.com/office/drawing/2010/main"/>
            </a:ext>
          </a:extLst>
        </p:spPr>
      </p:pic>
    </p:spTree>
  </p:cSld>
  <p:clrMapOvr>
    <a:masterClrMapping/>
  </p:clrMapOvr>
  <p:transition spd="slow">
    <p:push/>
  </p:transition>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TotalTime>
  <Words>3036</Words>
  <Application>Microsoft Office PowerPoint</Application>
  <PresentationFormat>Widescreen</PresentationFormat>
  <Paragraphs>376</Paragraphs>
  <Slides>51</Slides>
  <Notes>50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51</vt:i4>
      </vt:variant>
    </vt:vector>
  </HeadingPairs>
  <TitlesOfParts>
    <vt:vector size="58" baseType="lpstr">
      <vt:lpstr>Symbol</vt:lpstr>
      <vt:lpstr>Wingdings</vt:lpstr>
      <vt:lpstr>Arial</vt:lpstr>
      <vt:lpstr>Calibri</vt:lpstr>
      <vt:lpstr>Times New Roman</vt:lpstr>
      <vt:lpstr>Office Theme</vt:lpstr>
      <vt:lpstr>Office Theme</vt:lpstr>
      <vt:lpstr>PowerPoint Presentation</vt:lpstr>
      <vt:lpstr>PowerPoint Presentation</vt:lpstr>
      <vt:lpstr>PowerPoint Presentation</vt:lpstr>
      <vt:lpstr> 1.1.Tìm hiểu chung về hệ thống giám sát nhiệt độ , độ ẩm qua LoRa </vt:lpstr>
      <vt:lpstr>1.1.Tìm hiểu chung về hệ thống giám sát nhiệt độ , độ ẩm qua LoRa</vt:lpstr>
      <vt:lpstr>1.2. Xác định bài toán cần giải quyết của đề tài</vt:lpstr>
      <vt:lpstr>1.2. Xác định bài toán cần giải quyết của đề tài</vt:lpstr>
      <vt:lpstr>PowerPoint Presentation</vt:lpstr>
      <vt:lpstr>2.1 Phân tích, thiết kế tổng quan hệ thống </vt:lpstr>
      <vt:lpstr>2.2. Thiết kế sơ đồ khối tổng quan của hệ thống giám sát môi trường </vt:lpstr>
      <vt:lpstr>2.2. thiết kế sơ đồ khối tổng quan của hệ thống giám sát môi trường </vt:lpstr>
      <vt:lpstr>2. 3. Lựa chọn linh kiện hệ thống giám sát môi trường  </vt:lpstr>
      <vt:lpstr>2. 3.Lchọn linh kiện hệ thống giám sát môi trường  </vt:lpstr>
      <vt:lpstr>2. 3. Lựa chọn linh kiện hệ thống giám sát môi trường  </vt:lpstr>
      <vt:lpstr>2. 3. Lựa chọn linh kiện hệ thống giám sát môi trường  </vt:lpstr>
      <vt:lpstr>2. 3. Lựa chọn linh kiện hệ thống giám sát môi trường  </vt:lpstr>
      <vt:lpstr>2. 3. Lựa chọn linh kiện hệ thống giám sát môi trường  </vt:lpstr>
      <vt:lpstr>PowerPoint Presentation</vt:lpstr>
      <vt:lpstr>3.1.Thiết kế mạch phát</vt:lpstr>
      <vt:lpstr>3.1.Thiết kế mạch phát</vt:lpstr>
      <vt:lpstr>3.1.Thiết kế mạch thu</vt:lpstr>
      <vt:lpstr>Thiết kế mạch phát</vt:lpstr>
      <vt:lpstr>PowerPoint Presentation</vt:lpstr>
      <vt:lpstr>4.1.Chế tạo hệ thống giám sát nhiệt độ, độ ẩm qua lora</vt:lpstr>
      <vt:lpstr>4.1.Chế tạo hệ thống giám sát nhiệt độ, độ ẩm qua lora</vt:lpstr>
      <vt:lpstr>4.1.Chế tạo hệ thống giám sát nhiệt độ, độ ẩm qua lora</vt:lpstr>
      <vt:lpstr>4.1.Chế tạo hệ thống giám sát nhiệt độ, độ ẩm qua lora</vt:lpstr>
      <vt:lpstr>4.1.Chế tạo hệ thống giám sát nhiệt độ, độ ẩm qua lora</vt:lpstr>
      <vt:lpstr>4.2.Kiểm tra và đánh giá</vt:lpstr>
      <vt:lpstr>4.2.Kiểm tra và đánh giá</vt:lpstr>
      <vt:lpstr>4.2.Kiểm tra và đánh giá</vt:lpstr>
      <vt:lpstr>4.2.Kiểm tra và đánh giá</vt:lpstr>
      <vt:lpstr>4.3.Mã code chạy chương trình</vt:lpstr>
      <vt:lpstr>4.3. Mã code chạy chương trình</vt:lpstr>
      <vt:lpstr>4.3. Mã code chạy chương trình</vt:lpstr>
      <vt:lpstr>4.3. Mã code chạy chương trình</vt:lpstr>
      <vt:lpstr>4.3. Mã code chạy chương trình</vt:lpstr>
      <vt:lpstr>4.3. Mã code chạy chương trình</vt:lpstr>
      <vt:lpstr>4.3. Mã code chạy chương trình</vt:lpstr>
      <vt:lpstr>4.3. Mã code chạy chương trình</vt:lpstr>
      <vt:lpstr>4.3. Mã code chạy chương trình</vt:lpstr>
      <vt:lpstr>4.3. Mã code chạy chương trình</vt:lpstr>
      <vt:lpstr>Mã code chạy chương trình</vt:lpstr>
      <vt:lpstr>4.3. Mã code chạy chương trình</vt:lpstr>
      <vt:lpstr>4.3. Mã code chạy chương trình</vt:lpstr>
      <vt:lpstr>4.3. Mã code chạy chương trình</vt:lpstr>
      <vt:lpstr>4.3. Mã code chạy chương trình</vt:lpstr>
      <vt:lpstr>4.3. Mã code chạy chương trình</vt:lpstr>
      <vt:lpstr>4.3. Mã code chạy chương trình</vt:lpstr>
      <vt:lpstr>4.3. Mã code chạy chương trình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Tiến Đạt Tô</dc:creator>
  <cp:lastModifiedBy>Hải Nguyên Vũ</cp:lastModifiedBy>
  <cp:revision>12</cp:revision>
  <dcterms:created xsi:type="dcterms:W3CDTF">2021-06-06T17:35:52Z</dcterms:created>
  <dcterms:modified xsi:type="dcterms:W3CDTF">2025-04-10T03:42:56Z</dcterms:modified>
</cp:coreProperties>
</file>